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1822" r:id="rId5"/>
    <p:sldId id="1815" r:id="rId6"/>
    <p:sldId id="1817" r:id="rId7"/>
    <p:sldId id="570" r:id="rId8"/>
    <p:sldId id="1895" r:id="rId9"/>
    <p:sldId id="1893" r:id="rId10"/>
    <p:sldId id="1894" r:id="rId11"/>
    <p:sldId id="1818" r:id="rId12"/>
    <p:sldId id="1819" r:id="rId13"/>
    <p:sldId id="1882" r:id="rId14"/>
    <p:sldId id="1824" r:id="rId15"/>
    <p:sldId id="1890" r:id="rId16"/>
    <p:sldId id="1856" r:id="rId17"/>
    <p:sldId id="1857" r:id="rId18"/>
    <p:sldId id="1881" r:id="rId19"/>
    <p:sldId id="1877" r:id="rId20"/>
    <p:sldId id="1844" r:id="rId21"/>
    <p:sldId id="1876" r:id="rId22"/>
    <p:sldId id="1845" r:id="rId23"/>
    <p:sldId id="1861" r:id="rId24"/>
    <p:sldId id="1862" r:id="rId25"/>
    <p:sldId id="1864" r:id="rId26"/>
    <p:sldId id="1847" r:id="rId27"/>
    <p:sldId id="1888" r:id="rId28"/>
    <p:sldId id="1859" r:id="rId29"/>
    <p:sldId id="1848" r:id="rId30"/>
    <p:sldId id="1837" r:id="rId31"/>
    <p:sldId id="1891" r:id="rId32"/>
    <p:sldId id="1849" r:id="rId33"/>
    <p:sldId id="1879" r:id="rId34"/>
    <p:sldId id="1834" r:id="rId35"/>
    <p:sldId id="1892" r:id="rId36"/>
    <p:sldId id="1880" r:id="rId37"/>
    <p:sldId id="1827" r:id="rId38"/>
  </p:sldIdLst>
  <p:sldSz cx="12192000" cy="6858000"/>
  <p:notesSz cx="6858000" cy="9144000"/>
  <p:custDataLst>
    <p:tags r:id="rId41"/>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85A8B4D1-2B9D-4CF7-819F-47D8912401A1}">
          <p14:sldIdLst>
            <p14:sldId id="1822"/>
          </p14:sldIdLst>
        </p14:section>
        <p14:section name="Session Intro" id="{D7381940-E1B3-47DB-8611-CDBDE944E92E}">
          <p14:sldIdLst>
            <p14:sldId id="1815"/>
          </p14:sldIdLst>
        </p14:section>
        <p14:section name="Marketplace Intro" id="{C2F98030-6373-4985-B328-E94AE6E94788}">
          <p14:sldIdLst>
            <p14:sldId id="1817"/>
            <p14:sldId id="570"/>
            <p14:sldId id="1895"/>
            <p14:sldId id="1893"/>
            <p14:sldId id="1894"/>
            <p14:sldId id="1818"/>
            <p14:sldId id="1819"/>
            <p14:sldId id="1882"/>
            <p14:sldId id="1824"/>
            <p14:sldId id="1890"/>
            <p14:sldId id="1856"/>
            <p14:sldId id="1857"/>
            <p14:sldId id="1881"/>
            <p14:sldId id="1877"/>
          </p14:sldIdLst>
        </p14:section>
        <p14:section name="SaaS" id="{EB63B763-7ACB-44E1-AD4C-23EBFCE7C580}">
          <p14:sldIdLst>
            <p14:sldId id="1844"/>
            <p14:sldId id="1876"/>
            <p14:sldId id="1845"/>
            <p14:sldId id="1861"/>
            <p14:sldId id="1862"/>
          </p14:sldIdLst>
        </p14:section>
        <p14:section name="Containers" id="{F0A8ED21-37B9-48A6-A28F-CDA2FDDAE493}">
          <p14:sldIdLst>
            <p14:sldId id="1864"/>
            <p14:sldId id="1847"/>
            <p14:sldId id="1888"/>
          </p14:sldIdLst>
        </p14:section>
        <p14:section name="Private Offers" id="{43058C29-6292-4B3F-B01B-9D60BD91C637}">
          <p14:sldIdLst>
            <p14:sldId id="1859"/>
            <p14:sldId id="1848"/>
            <p14:sldId id="1837"/>
          </p14:sldIdLst>
        </p14:section>
        <p14:section name="Consulting Services" id="{2D6D9E6F-488B-4682-81C4-B9D1C4A664CB}">
          <p14:sldIdLst>
            <p14:sldId id="1891"/>
            <p14:sldId id="1849"/>
            <p14:sldId id="1879"/>
          </p14:sldIdLst>
        </p14:section>
        <p14:section name="Closing" id="{4599037B-431E-4695-8E50-347110B87111}">
          <p14:sldIdLst>
            <p14:sldId id="1834"/>
            <p14:sldId id="1892"/>
            <p14:sldId id="1880"/>
            <p14:sldId id="182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Keith Vidal" initials="KV" lastIdx="6" clrIdx="4">
    <p:extLst>
      <p:ext uri="{19B8F6BF-5375-455C-9EA6-DF929625EA0E}">
        <p15:presenceInfo xmlns:p15="http://schemas.microsoft.com/office/powerpoint/2012/main" userId="S::kevidal@microsoft.com::0f338bba-78a5-45d5-9b3e-5c4839dcee1e" providerId="AD"/>
      </p:ext>
    </p:extLst>
  </p:cmAuthor>
  <p:cmAuthor id="5" name="Nuno Costa" initials="NC" lastIdx="4" clrIdx="5">
    <p:extLst>
      <p:ext uri="{19B8F6BF-5375-455C-9EA6-DF929625EA0E}">
        <p15:presenceInfo xmlns:p15="http://schemas.microsoft.com/office/powerpoint/2012/main" userId="S::nunoc@microsoft.com::2000fa8f-1f1a-4fcc-a971-349863cec0b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08C"/>
    <a:srgbClr val="2139B5"/>
    <a:srgbClr val="850063"/>
    <a:srgbClr val="5C2D91"/>
    <a:srgbClr val="32145A"/>
    <a:srgbClr val="505050"/>
    <a:srgbClr val="191E22"/>
    <a:srgbClr val="E6E6E6"/>
    <a:srgbClr val="1A1A1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64" autoAdjust="0"/>
    <p:restoredTop sz="97035" autoAdjust="0"/>
  </p:normalViewPr>
  <p:slideViewPr>
    <p:cSldViewPr snapToGrid="0">
      <p:cViewPr varScale="1">
        <p:scale>
          <a:sx n="109" d="100"/>
          <a:sy n="109" d="100"/>
        </p:scale>
        <p:origin x="45" y="717"/>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8-05-08T12:03:16.468" idx="6">
    <p:pos x="2085" y="2628"/>
    <p:text>"FREE TRIAL"</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6/19/2018 7:58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6/19/2018 7:52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6/19/2018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2396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CD54FD-1ABE-4BCB-A58D-528655276695}" type="slidenum">
              <a:rPr lang="en-US" smtClean="0"/>
              <a:t>20</a:t>
            </a:fld>
            <a:endParaRPr lang="en-US"/>
          </a:p>
        </p:txBody>
      </p:sp>
    </p:spTree>
    <p:extLst>
      <p:ext uri="{BB962C8B-B14F-4D97-AF65-F5344CB8AC3E}">
        <p14:creationId xmlns:p14="http://schemas.microsoft.com/office/powerpoint/2010/main" val="96832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CD54FD-1ABE-4BCB-A58D-528655276695}" type="slidenum">
              <a:rPr lang="en-US" smtClean="0"/>
              <a:t>21</a:t>
            </a:fld>
            <a:endParaRPr lang="en-US"/>
          </a:p>
        </p:txBody>
      </p:sp>
    </p:spTree>
    <p:extLst>
      <p:ext uri="{BB962C8B-B14F-4D97-AF65-F5344CB8AC3E}">
        <p14:creationId xmlns:p14="http://schemas.microsoft.com/office/powerpoint/2010/main" val="3673438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 Session: </a:t>
            </a:r>
          </a:p>
          <a:p>
            <a:pPr marL="171450" indent="-171450">
              <a:buFontTx/>
              <a:buChar char="-"/>
            </a:pPr>
            <a:r>
              <a:rPr lang="en-US"/>
              <a:t>Open Ibiza, search for a container, deploy a container into AKS</a:t>
            </a:r>
          </a:p>
          <a:p>
            <a:pPr marL="171450" indent="-171450">
              <a:buFontTx/>
              <a:buChar char="-"/>
            </a:pPr>
            <a:endParaRPr lang="en-US"/>
          </a:p>
          <a:p>
            <a:pPr marL="171450" indent="-171450">
              <a:buFontTx/>
              <a:buChar cha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6/19/2018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547256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BED053-B753-4215-8248-1AFFD771538A}" type="slidenum">
              <a:rPr lang="en-US" smtClean="0"/>
              <a:t>27</a:t>
            </a:fld>
            <a:endParaRPr lang="en-US"/>
          </a:p>
        </p:txBody>
      </p:sp>
    </p:spTree>
    <p:extLst>
      <p:ext uri="{BB962C8B-B14F-4D97-AF65-F5344CB8AC3E}">
        <p14:creationId xmlns:p14="http://schemas.microsoft.com/office/powerpoint/2010/main" val="388283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&gt; Live in the United States</a:t>
            </a:r>
          </a:p>
          <a:p>
            <a:endParaRPr lang="en-US"/>
          </a:p>
          <a:p>
            <a:r>
              <a:rPr lang="en-US"/>
              <a:t>&gt; Canada, UK, Australia are next.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6/19/2018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24301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6/19/2018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388261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PRISM FY16</a:t>
            </a: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a:solidFill>
                  <a:prstClr val="black"/>
                </a:solidFill>
              </a:rPr>
              <a:pPr/>
              <a:t>6/19/2018 7:52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86885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a:solidFill>
                  <a:schemeClr val="tx1"/>
                </a:solidFill>
                <a:effectLst/>
                <a:latin typeface="Segoe UI Light" pitchFamily="34" charset="0"/>
                <a:ea typeface="+mn-ea"/>
                <a:cs typeface="+mn-cs"/>
              </a:rPr>
              <a:t>Talking points:</a:t>
            </a:r>
          </a:p>
          <a:p>
            <a:pPr lvl="0"/>
            <a:endParaRPr lang="en-US" sz="90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As organizations embrace cloud apps, business users take greater ownership of app discovery and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Organizations anticipate saving time and money and improving customer and end user experiences with an app marketplace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past year, 78% of business users have used full or trial versions of business apps without IT’s involvement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Business leaders want greater oversight and involvement from their IT teams to ensure successful app deployments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Application marketplaces need to be rich, versatile, and personalized, with management and search capabilities</a:t>
            </a:r>
          </a:p>
          <a:p>
            <a:endParaRPr lang="en-IN"/>
          </a:p>
          <a:p>
            <a:endParaRPr lang="en-IN"/>
          </a:p>
          <a:p>
            <a:r>
              <a:rPr lang="en-US"/>
              <a:t>If you aren’t using marketplaces today, you’re already behind. </a:t>
            </a:r>
          </a:p>
          <a:p>
            <a:r>
              <a:rPr lang="en-US"/>
              <a:t>Choose wisely to avoid unnecessary overhead and complexity</a:t>
            </a:r>
          </a:p>
          <a:p>
            <a:r>
              <a:rPr lang="en-US"/>
              <a:t>Look to existing marketplaces to offload tasks and tap into world-class resources</a:t>
            </a:r>
          </a:p>
          <a:p>
            <a:r>
              <a:rPr lang="en-US"/>
              <a:t>Consider how homogenous or heterogenous your environment is when picking the right approach</a:t>
            </a:r>
            <a:endParaRPr lang="en-IN"/>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6/19/2018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97477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our grounding principles and concepts for Modern Development and where we are taking our modern commercial engineering. Two big bets at the Satya level.</a:t>
            </a:r>
          </a:p>
          <a:p>
            <a:endParaRPr lang="en-US"/>
          </a:p>
          <a:p>
            <a:r>
              <a:rPr lang="en-US"/>
              <a:t>1) Parity in how we sell 3</a:t>
            </a:r>
            <a:r>
              <a:rPr lang="en-US" baseline="30000"/>
              <a:t>rd</a:t>
            </a:r>
            <a:r>
              <a:rPr lang="en-US"/>
              <a:t> party apps and solutions and 1</a:t>
            </a:r>
            <a:r>
              <a:rPr lang="en-US" baseline="30000"/>
              <a:t>st</a:t>
            </a:r>
            <a:r>
              <a:rPr lang="en-US"/>
              <a:t> party solutions. If we don’t have parity or become able to put 3</a:t>
            </a:r>
            <a:r>
              <a:rPr lang="en-US" baseline="30000"/>
              <a:t>rd</a:t>
            </a:r>
            <a:r>
              <a:rPr lang="en-US"/>
              <a:t> party in front when that’s what’s best for the customer, we will not be successful in a consumption based world</a:t>
            </a:r>
          </a:p>
          <a:p>
            <a:pPr marL="685800" lvl="1" indent="-228600">
              <a:buAutoNum type="arabicParenR"/>
            </a:pPr>
            <a:endParaRPr lang="en-US"/>
          </a:p>
          <a:p>
            <a:pPr marL="685800" lvl="1" indent="-228600">
              <a:buFont typeface="Arial" panose="020B0604020202020204" pitchFamily="34" charset="0"/>
              <a:buChar char="•"/>
            </a:pPr>
            <a:r>
              <a:rPr lang="en-US"/>
              <a:t>Need to be effective at selling third party solitons – </a:t>
            </a:r>
          </a:p>
          <a:p>
            <a:pPr marL="685800" lvl="1" indent="-228600">
              <a:buFont typeface="Arial" panose="020B0604020202020204" pitchFamily="34" charset="0"/>
              <a:buChar char="•"/>
            </a:pPr>
            <a:r>
              <a:rPr lang="en-US"/>
              <a:t>Modern commerce stack is the promise of this </a:t>
            </a:r>
          </a:p>
          <a:p>
            <a:pPr marL="685800" lvl="1" indent="-228600">
              <a:buFont typeface="Arial" panose="020B0604020202020204" pitchFamily="34" charset="0"/>
              <a:buChar char="•"/>
            </a:pPr>
            <a:r>
              <a:rPr lang="en-US"/>
              <a:t>Data warehouse for first and 3</a:t>
            </a:r>
            <a:r>
              <a:rPr lang="en-US" baseline="30000"/>
              <a:t>rd</a:t>
            </a:r>
            <a:r>
              <a:rPr lang="en-US"/>
              <a:t> party services</a:t>
            </a:r>
          </a:p>
          <a:p>
            <a:pPr marL="685800" lvl="1" indent="-228600">
              <a:buFont typeface="Arial" panose="020B0604020202020204" pitchFamily="34" charset="0"/>
              <a:buChar char="•"/>
            </a:pPr>
            <a:r>
              <a:rPr lang="en-US"/>
              <a:t>Creating partner SKUs </a:t>
            </a:r>
          </a:p>
          <a:p>
            <a:pPr marL="0" indent="0">
              <a:buNone/>
            </a:pPr>
            <a:endParaRPr lang="en-US"/>
          </a:p>
          <a:p>
            <a:pPr marL="0" indent="0">
              <a:buNone/>
            </a:pPr>
            <a:r>
              <a:rPr lang="en-US"/>
              <a:t>2) Grounding principle 2</a:t>
            </a:r>
          </a:p>
          <a:p>
            <a:pPr marL="0" indent="0">
              <a:buNone/>
            </a:pPr>
            <a:endParaRPr lang="en-US"/>
          </a:p>
          <a:p>
            <a:pPr marL="628650" lvl="1" indent="-171450">
              <a:buFont typeface="Arial" panose="020B0604020202020204" pitchFamily="34" charset="0"/>
              <a:buChar char="•"/>
            </a:pPr>
            <a:r>
              <a:rPr lang="en-US"/>
              <a:t>Marketplace UI should be as consistent and familiar as search – which always the same and across all browsers and formats </a:t>
            </a:r>
            <a:r>
              <a:rPr lang="en-US" err="1"/>
              <a:t>etc</a:t>
            </a:r>
            <a:endParaRPr lang="en-US"/>
          </a:p>
          <a:p>
            <a:pPr marL="1085850" lvl="2" indent="-171450">
              <a:buFont typeface="Arial" panose="020B0604020202020204" pitchFamily="34" charset="0"/>
              <a:buChar char="•"/>
            </a:pPr>
            <a:r>
              <a:rPr lang="en-US"/>
              <a:t>Customers and partners can find the things they need and it doesn't matter if its partner or Microsoft </a:t>
            </a:r>
          </a:p>
          <a:p>
            <a:pPr marL="628650" lvl="1" indent="-171450">
              <a:buFont typeface="Arial" panose="020B0604020202020204" pitchFamily="34" charset="0"/>
              <a:buChar char="•"/>
            </a:pPr>
            <a:r>
              <a:rPr lang="en-US"/>
              <a:t>Tasked teams to come together to have a consistent way to make marketplace a behavioral pattern </a:t>
            </a:r>
          </a:p>
          <a:p>
            <a:pPr marL="0" lvl="0" indent="0">
              <a:buFont typeface="Arial" panose="020B0604020202020204" pitchFamily="34" charset="0"/>
              <a:buNone/>
            </a:pPr>
            <a:endParaRPr lang="en-US"/>
          </a:p>
          <a:p>
            <a:pPr marL="0" lvl="0" indent="0">
              <a:buFont typeface="Arial" panose="020B0604020202020204" pitchFamily="34" charset="0"/>
              <a:buNone/>
            </a:pPr>
            <a:r>
              <a:rPr lang="en-US"/>
              <a:t>Both things accrue to our charter and to ensure we are prioritizing our partner solutions. </a:t>
            </a:r>
          </a:p>
          <a:p>
            <a:pPr marL="0" lvl="0" indent="0">
              <a:buFont typeface="Arial" panose="020B0604020202020204" pitchFamily="34" charset="0"/>
              <a:buNone/>
            </a:pPr>
            <a:r>
              <a:rPr lang="en-US"/>
              <a:t>We</a:t>
            </a:r>
            <a:r>
              <a:rPr lang="en-US" baseline="0"/>
              <a:t> are n</a:t>
            </a:r>
            <a:r>
              <a:rPr lang="en-US"/>
              <a:t>ot “partner-led” until we are able to put partners out in front, and showcase partners before we show ourselves </a:t>
            </a:r>
          </a:p>
          <a:p>
            <a:pPr marL="0" indent="0">
              <a:buNone/>
            </a:pPr>
            <a:endParaRPr lang="en-US"/>
          </a:p>
          <a:p>
            <a:pPr marL="0" indent="0">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6/19/2018 7:52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664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6/19/2018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4106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6/19/2018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02016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a:p>
            <a:r>
              <a:rPr lang="en-US"/>
              <a:t>Talking points:</a:t>
            </a:r>
          </a:p>
          <a:p>
            <a:endParaRPr lang="en-US"/>
          </a:p>
          <a:p>
            <a:pPr marL="171450" indent="-171450">
              <a:buFont typeface="Arial" panose="020B0604020202020204" pitchFamily="34" charset="0"/>
              <a:buChar char="•"/>
            </a:pPr>
            <a:r>
              <a:rPr lang="en-US"/>
              <a:t>We want every partner to choose at least publishing option such that relevant solutions can be listed in Marketplace with minimal additional engineering resources; all partners will get access to lead sharing, available with each publishing option</a:t>
            </a:r>
          </a:p>
          <a:p>
            <a:pPr marL="171450" indent="-171450">
              <a:buFont typeface="Arial" panose="020B0604020202020204" pitchFamily="34" charset="0"/>
              <a:buChar char="•"/>
            </a:pPr>
            <a:r>
              <a:rPr lang="en-US"/>
              <a:t>Publishers can get value from Marketplace at any level of participation; publishers that participate more deeply will get access to additional Marketplace capabilities, like deployment automation and commerce in the Transact scenario, and many partners will be eligible for additional GTM investment based on solution impact</a:t>
            </a:r>
          </a:p>
          <a:p>
            <a:pPr marL="171450" indent="-171450">
              <a:buFont typeface="Arial" panose="020B0604020202020204" pitchFamily="34" charset="0"/>
              <a:buChar char="•"/>
            </a:pPr>
            <a:r>
              <a:rPr lang="en-US"/>
              <a:t>Listing types are available for each storefront unless otherwise noted</a:t>
            </a:r>
          </a:p>
          <a:p>
            <a:pPr marL="171450" indent="-171450">
              <a:buFont typeface="Arial" panose="020B0604020202020204" pitchFamily="34" charset="0"/>
              <a:buChar char="•"/>
            </a:pPr>
            <a:r>
              <a:rPr lang="en-US"/>
              <a:t>When the publisher offers multiple solutions, apps, or services, one or any combination of publishing options and listing types can be used</a:t>
            </a:r>
          </a:p>
          <a:p>
            <a:pPr marL="171450" indent="-171450">
              <a:buFont typeface="Arial" panose="020B0604020202020204" pitchFamily="34" charset="0"/>
              <a:buChar char="•"/>
            </a:pPr>
            <a:r>
              <a:rPr lang="en-US"/>
              <a:t>AppSource is not enabled for commerce today; Only the AMP/TRANSACT scenario is enabled for commerce</a:t>
            </a:r>
          </a:p>
          <a:p>
            <a:pPr marL="171450" indent="-171450">
              <a:buFont typeface="Arial" panose="020B0604020202020204" pitchFamily="34" charset="0"/>
              <a:buChar char="•"/>
            </a:pPr>
            <a:r>
              <a:rPr lang="en-US"/>
              <a:t>“Azure Certified” validation, testing and certification is only available in the TRANSACT scenario</a:t>
            </a:r>
          </a:p>
          <a:p>
            <a:endParaRPr lang="en-US"/>
          </a:p>
        </p:txBody>
      </p:sp>
      <p:sp>
        <p:nvSpPr>
          <p:cNvPr id="4" name="Slide Number Placeholder 3"/>
          <p:cNvSpPr>
            <a:spLocks noGrp="1"/>
          </p:cNvSpPr>
          <p:nvPr>
            <p:ph type="sldNum" sz="quarter" idx="10"/>
          </p:nvPr>
        </p:nvSpPr>
        <p:spPr/>
        <p:txBody>
          <a:bodyPr/>
          <a:lstStyle/>
          <a:p>
            <a:fld id="{C8A50533-5D4D-4CAE-AA8B-237275F055FA}" type="slidenum">
              <a:rPr lang="en-US" smtClean="0"/>
              <a:t>13</a:t>
            </a:fld>
            <a:endParaRPr lang="en-US"/>
          </a:p>
        </p:txBody>
      </p:sp>
    </p:spTree>
    <p:extLst>
      <p:ext uri="{BB962C8B-B14F-4D97-AF65-F5344CB8AC3E}">
        <p14:creationId xmlns:p14="http://schemas.microsoft.com/office/powerpoint/2010/main" val="1358318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6/19/2018</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98492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6/19/2018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954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228600" indent="-228600">
              <a:buAutoNum type="arabicParenR"/>
            </a:pPr>
            <a:r>
              <a:rPr lang="en-US"/>
              <a:t>SaaS filter</a:t>
            </a:r>
          </a:p>
          <a:p>
            <a:pPr marL="228600" indent="-228600">
              <a:buAutoNum type="arabicParenR"/>
            </a:pPr>
            <a:r>
              <a:rPr lang="en-US"/>
              <a:t>SaaS trial (</a:t>
            </a:r>
            <a:r>
              <a:rPr lang="en-US" err="1"/>
              <a:t>Apptimized</a:t>
            </a:r>
            <a:r>
              <a:rPr lang="en-US"/>
              <a:t>, </a:t>
            </a:r>
            <a:r>
              <a:rPr lang="en-US" err="1"/>
              <a:t>Kensci</a:t>
            </a:r>
            <a:r>
              <a:rPr lang="en-US"/>
              <a:t>, </a:t>
            </a:r>
            <a:r>
              <a:rPr lang="en-US" err="1"/>
              <a:t>biocatch</a:t>
            </a:r>
            <a:r>
              <a:rPr lang="en-US"/>
              <a:t>?)</a:t>
            </a:r>
          </a:p>
          <a:p>
            <a:pPr marL="228600" indent="-228600">
              <a:buAutoNum type="arabicParenR"/>
            </a:pPr>
            <a:r>
              <a:rPr lang="en-US"/>
              <a:t>SaaS Subscription (</a:t>
            </a:r>
            <a:r>
              <a:rPr lang="en-US" err="1"/>
              <a:t>CloudEndure</a:t>
            </a:r>
            <a:r>
              <a:rPr lang="en-US"/>
              <a:t>, covenant technologies, </a:t>
            </a:r>
            <a:r>
              <a:rPr lang="en-US" err="1"/>
              <a:t>Acqua</a:t>
            </a:r>
            <a:r>
              <a:rPr lang="en-US"/>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6/19/2018 7:52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61157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268844"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745" y="6295438"/>
            <a:ext cx="1266167" cy="465752"/>
          </a:xfrm>
          <a:prstGeom prst="rect">
            <a:avLst/>
          </a:prstGeom>
        </p:spPr>
      </p:pic>
      <p:cxnSp>
        <p:nvCxnSpPr>
          <p:cNvPr id="15" name="Straight Connector 14"/>
          <p:cNvCxnSpPr/>
          <p:nvPr userDrawn="1"/>
        </p:nvCxnSpPr>
        <p:spPr>
          <a:xfrm>
            <a:off x="1779096" y="6350266"/>
            <a:ext cx="0" cy="3561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191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400">
                <a:solidFill>
                  <a:schemeClr val="tx1"/>
                </a:solidFill>
              </a:defRPr>
            </a:lvl1pPr>
          </a:lstStyle>
          <a:p>
            <a:r>
              <a:rPr lang="en-US"/>
              <a:t>Click to edit Master title style</a:t>
            </a:r>
          </a:p>
        </p:txBody>
      </p:sp>
    </p:spTree>
    <p:extLst>
      <p:ext uri="{BB962C8B-B14F-4D97-AF65-F5344CB8AC3E}">
        <p14:creationId xmlns:p14="http://schemas.microsoft.com/office/powerpoint/2010/main" val="27082049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AF6429F-4545-408D-B3A5-63D5B25D5915}"/>
              </a:ext>
            </a:extLst>
          </p:cNvPr>
          <p:cNvGraphicFramePr>
            <a:graphicFrameLocks noChangeAspect="1"/>
          </p:cNvGraphicFramePr>
          <p:nvPr userDrawn="1">
            <p:custDataLst>
              <p:tags r:id="rId2"/>
            </p:custDataLst>
            <p:extLst>
              <p:ext uri="{D42A27DB-BD31-4B8C-83A1-F6EECF244321}">
                <p14:modId xmlns:p14="http://schemas.microsoft.com/office/powerpoint/2010/main" val="1330262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4" name="think-cell Slide" r:id="rId4" imgW="425" imgH="424" progId="TCLayout.ActiveDocument.1">
                  <p:embed/>
                </p:oleObj>
              </mc:Choice>
              <mc:Fallback>
                <p:oleObj name="think-cell Slide" r:id="rId4" imgW="425" imgH="424" progId="TCLayout.ActiveDocument.1">
                  <p:embed/>
                  <p:pic>
                    <p:nvPicPr>
                      <p:cNvPr id="4" name="Object 3" hidden="1">
                        <a:extLst>
                          <a:ext uri="{FF2B5EF4-FFF2-40B4-BE49-F238E27FC236}">
                            <a16:creationId xmlns:a16="http://schemas.microsoft.com/office/drawing/2014/main" id="{3AF6429F-4545-408D-B3A5-63D5B25D5915}"/>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FC13DA7-5E5F-4C22-A01F-5A32B82EE280}"/>
              </a:ext>
            </a:extLst>
          </p:cNvPr>
          <p:cNvGraphicFramePr>
            <a:graphicFrameLocks noChangeAspect="1"/>
          </p:cNvGraphicFramePr>
          <p:nvPr userDrawn="1">
            <p:custDataLst>
              <p:tags r:id="rId2"/>
            </p:custDataLst>
            <p:extLst>
              <p:ext uri="{D42A27DB-BD31-4B8C-83A1-F6EECF244321}">
                <p14:modId xmlns:p14="http://schemas.microsoft.com/office/powerpoint/2010/main" val="17937686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8"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4FC13DA7-5E5F-4C22-A01F-5A32B82EE280}"/>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E440D62-D370-49F0-AF11-1FF621C6464C}"/>
              </a:ext>
            </a:extLst>
          </p:cNvPr>
          <p:cNvGraphicFramePr>
            <a:graphicFrameLocks noChangeAspect="1"/>
          </p:cNvGraphicFramePr>
          <p:nvPr userDrawn="1">
            <p:custDataLst>
              <p:tags r:id="rId2"/>
            </p:custDataLst>
            <p:extLst>
              <p:ext uri="{D42A27DB-BD31-4B8C-83A1-F6EECF244321}">
                <p14:modId xmlns:p14="http://schemas.microsoft.com/office/powerpoint/2010/main" val="10804846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2"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2E440D62-D370-49F0-AF11-1FF621C6464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14F0C1-190F-459E-8420-9315FB273A3A}"/>
              </a:ext>
            </a:extLst>
          </p:cNvPr>
          <p:cNvGraphicFramePr>
            <a:graphicFrameLocks noChangeAspect="1"/>
          </p:cNvGraphicFramePr>
          <p:nvPr userDrawn="1">
            <p:custDataLst>
              <p:tags r:id="rId29"/>
            </p:custDataLst>
            <p:extLst>
              <p:ext uri="{D42A27DB-BD31-4B8C-83A1-F6EECF244321}">
                <p14:modId xmlns:p14="http://schemas.microsoft.com/office/powerpoint/2010/main" val="1866304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30" imgW="425" imgH="424" progId="TCLayout.ActiveDocument.1">
                  <p:embed/>
                </p:oleObj>
              </mc:Choice>
              <mc:Fallback>
                <p:oleObj name="think-cell Slide" r:id="rId30" imgW="425" imgH="424" progId="TCLayout.ActiveDocument.1">
                  <p:embed/>
                  <p:pic>
                    <p:nvPicPr>
                      <p:cNvPr id="6" name="Object 5" hidden="1">
                        <a:extLst>
                          <a:ext uri="{FF2B5EF4-FFF2-40B4-BE49-F238E27FC236}">
                            <a16:creationId xmlns:a16="http://schemas.microsoft.com/office/drawing/2014/main" id="{A514F0C1-190F-459E-8420-9315FB273A3A}"/>
                          </a:ext>
                        </a:extLst>
                      </p:cNvPr>
                      <p:cNvPicPr/>
                      <p:nvPr/>
                    </p:nvPicPr>
                    <p:blipFill>
                      <a:blip r:embed="rId3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 id="2147484652" r:id="rId25"/>
    <p:sldLayoutId id="214748465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jpg"/><Relationship Id="rId39" Type="http://schemas.openxmlformats.org/officeDocument/2006/relationships/image" Target="../media/image51.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jp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41"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9" Type="http://schemas.openxmlformats.org/officeDocument/2006/relationships/image" Target="../media/image94.png"/><Relationship Id="rId3" Type="http://schemas.openxmlformats.org/officeDocument/2006/relationships/slideLayout" Target="../slideLayouts/slideLayout7.xml"/><Relationship Id="rId21" Type="http://schemas.openxmlformats.org/officeDocument/2006/relationships/image" Target="../media/image76.png"/><Relationship Id="rId34" Type="http://schemas.openxmlformats.org/officeDocument/2006/relationships/image" Target="../media/image89.png"/><Relationship Id="rId42" Type="http://schemas.openxmlformats.org/officeDocument/2006/relationships/image" Target="../media/image97.png"/><Relationship Id="rId47" Type="http://schemas.openxmlformats.org/officeDocument/2006/relationships/image" Target="../media/image102.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image" Target="../media/image93.png"/><Relationship Id="rId46" Type="http://schemas.openxmlformats.org/officeDocument/2006/relationships/image" Target="../media/image101.png"/><Relationship Id="rId2" Type="http://schemas.openxmlformats.org/officeDocument/2006/relationships/tags" Target="../tags/tag11.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4.png"/><Relationship Id="rId41" Type="http://schemas.openxmlformats.org/officeDocument/2006/relationships/image" Target="../media/image96.png"/><Relationship Id="rId1" Type="http://schemas.openxmlformats.org/officeDocument/2006/relationships/vmlDrawing" Target="../drawings/vmlDrawing10.vml"/><Relationship Id="rId6" Type="http://schemas.openxmlformats.org/officeDocument/2006/relationships/image" Target="../media/image1.emf"/><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png"/><Relationship Id="rId40" Type="http://schemas.openxmlformats.org/officeDocument/2006/relationships/image" Target="../media/image95.png"/><Relationship Id="rId45" Type="http://schemas.openxmlformats.org/officeDocument/2006/relationships/image" Target="../media/image100.png"/><Relationship Id="rId5" Type="http://schemas.openxmlformats.org/officeDocument/2006/relationships/oleObject" Target="../embeddings/oleObject10.bin"/><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4" Type="http://schemas.openxmlformats.org/officeDocument/2006/relationships/image" Target="../media/image99.png"/><Relationship Id="rId4" Type="http://schemas.openxmlformats.org/officeDocument/2006/relationships/notesSlide" Target="../notesSlides/notesSlide4.xml"/><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43" Type="http://schemas.openxmlformats.org/officeDocument/2006/relationships/image" Target="../media/image98.png"/></Relationships>
</file>

<file path=ppt/slides/_rels/slide1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comments" Target="../comments/comment1.xml"/><Relationship Id="rId3" Type="http://schemas.openxmlformats.org/officeDocument/2006/relationships/slideLayout" Target="../slideLayouts/slideLayout7.xml"/><Relationship Id="rId7" Type="http://schemas.openxmlformats.org/officeDocument/2006/relationships/image" Target="../media/image103.png"/><Relationship Id="rId12" Type="http://schemas.openxmlformats.org/officeDocument/2006/relationships/image" Target="../media/image106.png"/><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11" Type="http://schemas.openxmlformats.org/officeDocument/2006/relationships/hyperlink" Target="http://www.appsource.com/" TargetMode="External"/><Relationship Id="rId5" Type="http://schemas.openxmlformats.org/officeDocument/2006/relationships/oleObject" Target="../embeddings/oleObject11.bin"/><Relationship Id="rId10" Type="http://schemas.openxmlformats.org/officeDocument/2006/relationships/image" Target="../media/image105.png"/><Relationship Id="rId4" Type="http://schemas.openxmlformats.org/officeDocument/2006/relationships/notesSlide" Target="../notesSlides/notesSlide5.xml"/><Relationship Id="rId9" Type="http://schemas.openxmlformats.org/officeDocument/2006/relationships/hyperlink" Target="http://www.azure.com/marketplac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jpg"/><Relationship Id="rId26" Type="http://schemas.openxmlformats.org/officeDocument/2006/relationships/image" Target="../media/image132.png"/><Relationship Id="rId39" Type="http://schemas.openxmlformats.org/officeDocument/2006/relationships/image" Target="../media/image145.jpg"/><Relationship Id="rId3" Type="http://schemas.openxmlformats.org/officeDocument/2006/relationships/slideLayout" Target="../slideLayouts/slideLayout7.xml"/><Relationship Id="rId21" Type="http://schemas.openxmlformats.org/officeDocument/2006/relationships/image" Target="../media/image127.png"/><Relationship Id="rId34" Type="http://schemas.openxmlformats.org/officeDocument/2006/relationships/image" Target="../media/image140.png"/><Relationship Id="rId42" Type="http://schemas.openxmlformats.org/officeDocument/2006/relationships/image" Target="../media/image148.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31.png"/><Relationship Id="rId33" Type="http://schemas.openxmlformats.org/officeDocument/2006/relationships/image" Target="../media/image139.png"/><Relationship Id="rId38" Type="http://schemas.openxmlformats.org/officeDocument/2006/relationships/image" Target="../media/image144.jpg"/><Relationship Id="rId2" Type="http://schemas.openxmlformats.org/officeDocument/2006/relationships/tags" Target="../tags/tag13.xml"/><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jpg"/><Relationship Id="rId41" Type="http://schemas.openxmlformats.org/officeDocument/2006/relationships/image" Target="../media/image147.png"/><Relationship Id="rId1" Type="http://schemas.openxmlformats.org/officeDocument/2006/relationships/vmlDrawing" Target="../drawings/vmlDrawing12.v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30.jpg"/><Relationship Id="rId32" Type="http://schemas.openxmlformats.org/officeDocument/2006/relationships/image" Target="../media/image138.png"/><Relationship Id="rId37" Type="http://schemas.openxmlformats.org/officeDocument/2006/relationships/image" Target="../media/image143.png"/><Relationship Id="rId40" Type="http://schemas.openxmlformats.org/officeDocument/2006/relationships/image" Target="../media/image146.JPG"/><Relationship Id="rId5" Type="http://schemas.openxmlformats.org/officeDocument/2006/relationships/image" Target="../media/image1.emf"/><Relationship Id="rId15" Type="http://schemas.openxmlformats.org/officeDocument/2006/relationships/image" Target="../media/image121.png"/><Relationship Id="rId23" Type="http://schemas.openxmlformats.org/officeDocument/2006/relationships/image" Target="../media/image129.jpg"/><Relationship Id="rId28" Type="http://schemas.openxmlformats.org/officeDocument/2006/relationships/image" Target="../media/image134.png"/><Relationship Id="rId36" Type="http://schemas.openxmlformats.org/officeDocument/2006/relationships/image" Target="../media/image142.png"/><Relationship Id="rId10" Type="http://schemas.openxmlformats.org/officeDocument/2006/relationships/image" Target="../media/image116.png"/><Relationship Id="rId19" Type="http://schemas.openxmlformats.org/officeDocument/2006/relationships/image" Target="../media/image125.png"/><Relationship Id="rId31" Type="http://schemas.openxmlformats.org/officeDocument/2006/relationships/image" Target="../media/image137.png"/><Relationship Id="rId4" Type="http://schemas.openxmlformats.org/officeDocument/2006/relationships/oleObject" Target="../embeddings/oleObject12.bin"/><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jpg"/><Relationship Id="rId35" Type="http://schemas.openxmlformats.org/officeDocument/2006/relationships/image" Target="../media/image1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50.jpg"/><Relationship Id="rId3" Type="http://schemas.openxmlformats.org/officeDocument/2006/relationships/slideLayout" Target="../slideLayouts/slideLayout7.xml"/><Relationship Id="rId7" Type="http://schemas.openxmlformats.org/officeDocument/2006/relationships/image" Target="../media/image149.jpg"/><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13.xml"/><Relationship Id="rId9" Type="http://schemas.openxmlformats.org/officeDocument/2006/relationships/image" Target="../media/image1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8" Type="http://schemas.openxmlformats.org/officeDocument/2006/relationships/hyperlink" Target="http://aka.ms/listonazuremarketplace" TargetMode="External"/><Relationship Id="rId3" Type="http://schemas.openxmlformats.org/officeDocument/2006/relationships/slideLayout" Target="../slideLayouts/slideLayout8.xml"/><Relationship Id="rId7" Type="http://schemas.openxmlformats.org/officeDocument/2006/relationships/hyperlink" Target="https://aka.ms/marketplacepublisherguide" TargetMode="Externa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notesSlide" Target="../notesSlides/notesSlide16.xml"/><Relationship Id="rId9" Type="http://schemas.openxmlformats.org/officeDocument/2006/relationships/hyperlink" Target="http://aka.ms/listonappsourc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xml"/><Relationship Id="rId7" Type="http://schemas.openxmlformats.org/officeDocument/2006/relationships/image" Target="../media/image11.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7.bin"/><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1452-18F6-4F4D-B541-49744E4B70ED}"/>
              </a:ext>
            </a:extLst>
          </p:cNvPr>
          <p:cNvSpPr>
            <a:spLocks noGrp="1"/>
          </p:cNvSpPr>
          <p:nvPr>
            <p:ph type="title"/>
          </p:nvPr>
        </p:nvSpPr>
        <p:spPr/>
        <p:txBody>
          <a:bodyPr/>
          <a:lstStyle/>
          <a:p>
            <a:r>
              <a:rPr lang="en-US" dirty="0"/>
              <a:t>Building Apps and Services for</a:t>
            </a:r>
            <a:br>
              <a:rPr lang="en-US" dirty="0"/>
            </a:br>
            <a:r>
              <a:rPr lang="en-US" dirty="0"/>
              <a:t>Azure Marketplace &amp; AppSource</a:t>
            </a:r>
          </a:p>
        </p:txBody>
      </p:sp>
      <p:sp>
        <p:nvSpPr>
          <p:cNvPr id="3" name="Text Placeholder 2">
            <a:extLst>
              <a:ext uri="{FF2B5EF4-FFF2-40B4-BE49-F238E27FC236}">
                <a16:creationId xmlns:a16="http://schemas.microsoft.com/office/drawing/2014/main" id="{20FD0DDA-D58B-433E-B8E3-A11E83188545}"/>
              </a:ext>
            </a:extLst>
          </p:cNvPr>
          <p:cNvSpPr>
            <a:spLocks noGrp="1"/>
          </p:cNvSpPr>
          <p:nvPr>
            <p:ph type="body" sz="quarter" idx="12"/>
          </p:nvPr>
        </p:nvSpPr>
        <p:spPr>
          <a:xfrm>
            <a:off x="584200" y="3962400"/>
            <a:ext cx="6675120" cy="615553"/>
          </a:xfrm>
        </p:spPr>
        <p:txBody>
          <a:bodyPr/>
          <a:lstStyle/>
          <a:p>
            <a:r>
              <a:rPr lang="en-US" dirty="0"/>
              <a:t>Keith Vidal, Director, Marketplace </a:t>
            </a:r>
          </a:p>
          <a:p>
            <a:r>
              <a:rPr lang="es-ES" dirty="0"/>
              <a:t>&lt;Cloud+AI Engineering&gt;</a:t>
            </a:r>
            <a:endParaRPr lang="en-US" dirty="0"/>
          </a:p>
        </p:txBody>
      </p:sp>
    </p:spTree>
    <p:extLst>
      <p:ext uri="{BB962C8B-B14F-4D97-AF65-F5344CB8AC3E}">
        <p14:creationId xmlns:p14="http://schemas.microsoft.com/office/powerpoint/2010/main" val="60512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0945446-063F-480B-A75F-EDFA0F1011CC}"/>
              </a:ext>
            </a:extLst>
          </p:cNvPr>
          <p:cNvGraphicFramePr>
            <a:graphicFrameLocks noGrp="1"/>
          </p:cNvGraphicFramePr>
          <p:nvPr>
            <p:extLst>
              <p:ext uri="{D42A27DB-BD31-4B8C-83A1-F6EECF244321}">
                <p14:modId xmlns:p14="http://schemas.microsoft.com/office/powerpoint/2010/main" val="3886206858"/>
              </p:ext>
            </p:extLst>
          </p:nvPr>
        </p:nvGraphicFramePr>
        <p:xfrm>
          <a:off x="590867" y="1339587"/>
          <a:ext cx="11015916" cy="5078578"/>
        </p:xfrm>
        <a:graphic>
          <a:graphicData uri="http://schemas.openxmlformats.org/drawingml/2006/table">
            <a:tbl>
              <a:tblPr firstRow="1" bandRow="1"/>
              <a:tblGrid>
                <a:gridCol w="2638470">
                  <a:extLst>
                    <a:ext uri="{9D8B030D-6E8A-4147-A177-3AD203B41FA5}">
                      <a16:colId xmlns:a16="http://schemas.microsoft.com/office/drawing/2014/main" val="3532082589"/>
                    </a:ext>
                  </a:extLst>
                </a:gridCol>
                <a:gridCol w="8377446">
                  <a:extLst>
                    <a:ext uri="{9D8B030D-6E8A-4147-A177-3AD203B41FA5}">
                      <a16:colId xmlns:a16="http://schemas.microsoft.com/office/drawing/2014/main" val="3600573989"/>
                    </a:ext>
                  </a:extLst>
                </a:gridCol>
              </a:tblGrid>
              <a:tr h="73051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tx1"/>
                          </a:solidFill>
                          <a:latin typeface="+mj-lt"/>
                        </a:rPr>
                        <a:t>OS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4294066735"/>
                  </a:ext>
                </a:extLst>
              </a:tr>
              <a:tr h="933061">
                <a:tc>
                  <a:txBody>
                    <a:bodyPr/>
                    <a:lstStyle/>
                    <a:p>
                      <a:r>
                        <a:rPr lang="en-IN">
                          <a:solidFill>
                            <a:schemeClr val="tx1"/>
                          </a:solidFill>
                          <a:latin typeface="+mj-lt"/>
                        </a:rPr>
                        <a:t>Security, Identity</a:t>
                      </a:r>
                    </a:p>
                    <a:p>
                      <a:r>
                        <a:rPr lang="en-IN">
                          <a:solidFill>
                            <a:schemeClr val="tx1"/>
                          </a:solidFill>
                          <a:latin typeface="+mj-lt"/>
                        </a:rPr>
                        <a:t>Networking</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2754314643"/>
                  </a:ext>
                </a:extLst>
              </a:tr>
              <a:tr h="845975">
                <a:tc>
                  <a:txBody>
                    <a:bodyPr/>
                    <a:lstStyle/>
                    <a:p>
                      <a:r>
                        <a:rPr lang="en-IN" err="1">
                          <a:solidFill>
                            <a:schemeClr val="tx1"/>
                          </a:solidFill>
                          <a:latin typeface="+mj-lt"/>
                        </a:rPr>
                        <a:t>Data+Analytics</a:t>
                      </a:r>
                      <a:endParaRPr lang="en-IN">
                        <a:solidFill>
                          <a:schemeClr val="tx1"/>
                        </a:solidFill>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1098662722"/>
                  </a:ext>
                </a:extLst>
              </a:tr>
              <a:tr h="789992">
                <a:tc>
                  <a:txBody>
                    <a:bodyPr/>
                    <a:lstStyle/>
                    <a:p>
                      <a:r>
                        <a:rPr lang="en-IN">
                          <a:solidFill>
                            <a:schemeClr val="tx1"/>
                          </a:solidFill>
                          <a:latin typeface="+mj-lt"/>
                        </a:rPr>
                        <a:t>Storage, Backup, DR</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537845993"/>
                  </a:ext>
                </a:extLst>
              </a:tr>
              <a:tr h="968058">
                <a:tc>
                  <a:txBody>
                    <a:bodyPr/>
                    <a:lstStyle/>
                    <a:p>
                      <a:r>
                        <a:rPr lang="en-IN">
                          <a:solidFill>
                            <a:schemeClr val="tx1"/>
                          </a:solidFill>
                          <a:latin typeface="+mj-lt"/>
                        </a:rPr>
                        <a:t>DevOps, Management, Containers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3450928859"/>
                  </a:ext>
                </a:extLst>
              </a:tr>
              <a:tr h="810979">
                <a:tc>
                  <a:txBody>
                    <a:bodyPr/>
                    <a:lstStyle/>
                    <a:p>
                      <a:r>
                        <a:rPr lang="en-IN" err="1">
                          <a:solidFill>
                            <a:schemeClr val="tx1"/>
                          </a:solidFill>
                          <a:latin typeface="+mj-lt"/>
                        </a:rPr>
                        <a:t>BlockChain</a:t>
                      </a:r>
                      <a:endParaRPr lang="en-IN">
                        <a:solidFill>
                          <a:schemeClr val="tx1"/>
                        </a:solidFill>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07543928"/>
                  </a:ext>
                </a:extLst>
              </a:tr>
            </a:tbl>
          </a:graphicData>
        </a:graphic>
      </p:graphicFrame>
      <p:sp>
        <p:nvSpPr>
          <p:cNvPr id="3" name="Title 2">
            <a:extLst>
              <a:ext uri="{FF2B5EF4-FFF2-40B4-BE49-F238E27FC236}">
                <a16:creationId xmlns:a16="http://schemas.microsoft.com/office/drawing/2014/main" id="{41E7AF87-EC2B-4FB0-96E7-501C26289856}"/>
              </a:ext>
            </a:extLst>
          </p:cNvPr>
          <p:cNvSpPr>
            <a:spLocks noGrp="1"/>
          </p:cNvSpPr>
          <p:nvPr>
            <p:ph type="title"/>
          </p:nvPr>
        </p:nvSpPr>
        <p:spPr>
          <a:xfrm>
            <a:off x="588263" y="457200"/>
            <a:ext cx="11018520" cy="553998"/>
          </a:xfrm>
        </p:spPr>
        <p:txBody>
          <a:bodyPr/>
          <a:lstStyle/>
          <a:p>
            <a:r>
              <a:rPr lang="en-US">
                <a:solidFill>
                  <a:schemeClr val="accent3"/>
                </a:solidFill>
              </a:rPr>
              <a:t>Azure Marketplace </a:t>
            </a:r>
            <a:r>
              <a:rPr lang="en-US"/>
              <a:t>– Market Leading Solutions </a:t>
            </a:r>
            <a:endParaRPr lang="en-IN"/>
          </a:p>
        </p:txBody>
      </p:sp>
      <p:cxnSp>
        <p:nvCxnSpPr>
          <p:cNvPr id="25" name="Straight Connector 24">
            <a:extLst>
              <a:ext uri="{FF2B5EF4-FFF2-40B4-BE49-F238E27FC236}">
                <a16:creationId xmlns:a16="http://schemas.microsoft.com/office/drawing/2014/main" id="{CDF6260E-9216-4321-BE9F-4C9660723809}"/>
              </a:ext>
            </a:extLst>
          </p:cNvPr>
          <p:cNvCxnSpPr>
            <a:cxnSpLocks/>
          </p:cNvCxnSpPr>
          <p:nvPr/>
        </p:nvCxnSpPr>
        <p:spPr>
          <a:xfrm>
            <a:off x="3149408" y="1339587"/>
            <a:ext cx="8454265"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26" name="Straight Connector 25">
            <a:extLst>
              <a:ext uri="{FF2B5EF4-FFF2-40B4-BE49-F238E27FC236}">
                <a16:creationId xmlns:a16="http://schemas.microsoft.com/office/drawing/2014/main" id="{2263B460-7F6C-4885-AE30-844F1C146F7D}"/>
              </a:ext>
            </a:extLst>
          </p:cNvPr>
          <p:cNvCxnSpPr>
            <a:cxnSpLocks/>
          </p:cNvCxnSpPr>
          <p:nvPr/>
        </p:nvCxnSpPr>
        <p:spPr>
          <a:xfrm>
            <a:off x="597854" y="6418165"/>
            <a:ext cx="2551554"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6" name="Straight Connector 5">
            <a:extLst>
              <a:ext uri="{FF2B5EF4-FFF2-40B4-BE49-F238E27FC236}">
                <a16:creationId xmlns:a16="http://schemas.microsoft.com/office/drawing/2014/main" id="{F353DB90-AA80-447F-BD94-B488EF44D2B4}"/>
              </a:ext>
            </a:extLst>
          </p:cNvPr>
          <p:cNvCxnSpPr/>
          <p:nvPr/>
        </p:nvCxnSpPr>
        <p:spPr>
          <a:xfrm>
            <a:off x="3068161" y="1408681"/>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6C84876-7273-4730-9152-3A321F7313FF}"/>
              </a:ext>
            </a:extLst>
          </p:cNvPr>
          <p:cNvCxnSpPr/>
          <p:nvPr/>
        </p:nvCxnSpPr>
        <p:spPr>
          <a:xfrm>
            <a:off x="3092176" y="2206121"/>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12A4E8-FD50-40C9-A41E-AD858F6112B1}"/>
              </a:ext>
            </a:extLst>
          </p:cNvPr>
          <p:cNvCxnSpPr>
            <a:cxnSpLocks/>
          </p:cNvCxnSpPr>
          <p:nvPr/>
        </p:nvCxnSpPr>
        <p:spPr>
          <a:xfrm>
            <a:off x="3097200" y="3098433"/>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03D74B9-CAE5-4124-B0D4-7CAE66F3B041}"/>
              </a:ext>
            </a:extLst>
          </p:cNvPr>
          <p:cNvCxnSpPr/>
          <p:nvPr/>
        </p:nvCxnSpPr>
        <p:spPr>
          <a:xfrm>
            <a:off x="3116191" y="3887112"/>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FC165A0-21B8-4273-8F96-974C455F91DC}"/>
              </a:ext>
            </a:extLst>
          </p:cNvPr>
          <p:cNvCxnSpPr/>
          <p:nvPr/>
        </p:nvCxnSpPr>
        <p:spPr>
          <a:xfrm>
            <a:off x="3116191" y="4824530"/>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73573EE-C3F3-4FCC-A7B5-AF3CD0A70FBA}"/>
              </a:ext>
            </a:extLst>
          </p:cNvPr>
          <p:cNvPicPr>
            <a:picLocks noChangeAspect="1"/>
          </p:cNvPicPr>
          <p:nvPr/>
        </p:nvPicPr>
        <p:blipFill>
          <a:blip r:embed="rId2"/>
          <a:stretch>
            <a:fillRect/>
          </a:stretch>
        </p:blipFill>
        <p:spPr>
          <a:xfrm>
            <a:off x="4127841" y="1439822"/>
            <a:ext cx="502920" cy="502920"/>
          </a:xfrm>
          <a:prstGeom prst="rect">
            <a:avLst/>
          </a:prstGeom>
          <a:ln>
            <a:solidFill>
              <a:schemeClr val="bg1">
                <a:lumMod val="95000"/>
              </a:schemeClr>
            </a:solidFill>
          </a:ln>
        </p:spPr>
      </p:pic>
      <p:pic>
        <p:nvPicPr>
          <p:cNvPr id="38" name="Picture 37">
            <a:extLst>
              <a:ext uri="{FF2B5EF4-FFF2-40B4-BE49-F238E27FC236}">
                <a16:creationId xmlns:a16="http://schemas.microsoft.com/office/drawing/2014/main" id="{7FA51A77-EFD8-4B94-8E28-88C90FC20B10}"/>
              </a:ext>
            </a:extLst>
          </p:cNvPr>
          <p:cNvPicPr>
            <a:picLocks noChangeAspect="1"/>
          </p:cNvPicPr>
          <p:nvPr/>
        </p:nvPicPr>
        <p:blipFill>
          <a:blip r:embed="rId3"/>
          <a:stretch>
            <a:fillRect/>
          </a:stretch>
        </p:blipFill>
        <p:spPr>
          <a:xfrm>
            <a:off x="6643280" y="1439822"/>
            <a:ext cx="502920" cy="502920"/>
          </a:xfrm>
          <a:prstGeom prst="rect">
            <a:avLst/>
          </a:prstGeom>
          <a:ln>
            <a:noFill/>
          </a:ln>
        </p:spPr>
      </p:pic>
      <p:pic>
        <p:nvPicPr>
          <p:cNvPr id="47" name="Picture 46">
            <a:extLst>
              <a:ext uri="{FF2B5EF4-FFF2-40B4-BE49-F238E27FC236}">
                <a16:creationId xmlns:a16="http://schemas.microsoft.com/office/drawing/2014/main" id="{7C0FCBD2-ACC1-43CB-A5D3-F7DBB7D098A2}"/>
              </a:ext>
            </a:extLst>
          </p:cNvPr>
          <p:cNvPicPr>
            <a:picLocks noChangeAspect="1"/>
          </p:cNvPicPr>
          <p:nvPr/>
        </p:nvPicPr>
        <p:blipFill>
          <a:blip r:embed="rId4"/>
          <a:stretch>
            <a:fillRect/>
          </a:stretch>
        </p:blipFill>
        <p:spPr>
          <a:xfrm>
            <a:off x="4127841" y="2208328"/>
            <a:ext cx="500382" cy="500382"/>
          </a:xfrm>
          <a:prstGeom prst="rect">
            <a:avLst/>
          </a:prstGeom>
          <a:ln>
            <a:solidFill>
              <a:schemeClr val="bg1">
                <a:lumMod val="95000"/>
              </a:schemeClr>
            </a:solidFill>
          </a:ln>
        </p:spPr>
      </p:pic>
      <p:pic>
        <p:nvPicPr>
          <p:cNvPr id="48" name="Picture 47">
            <a:extLst>
              <a:ext uri="{FF2B5EF4-FFF2-40B4-BE49-F238E27FC236}">
                <a16:creationId xmlns:a16="http://schemas.microsoft.com/office/drawing/2014/main" id="{64C2AC22-DF62-4CE1-9DC1-8AB4586D249C}"/>
              </a:ext>
            </a:extLst>
          </p:cNvPr>
          <p:cNvPicPr>
            <a:picLocks noChangeAspect="1"/>
          </p:cNvPicPr>
          <p:nvPr/>
        </p:nvPicPr>
        <p:blipFill>
          <a:blip r:embed="rId5"/>
          <a:stretch>
            <a:fillRect/>
          </a:stretch>
        </p:blipFill>
        <p:spPr>
          <a:xfrm>
            <a:off x="4949787" y="2208328"/>
            <a:ext cx="500382" cy="500382"/>
          </a:xfrm>
          <a:prstGeom prst="rect">
            <a:avLst/>
          </a:prstGeom>
          <a:ln>
            <a:solidFill>
              <a:schemeClr val="bg1">
                <a:lumMod val="95000"/>
              </a:schemeClr>
            </a:solidFill>
          </a:ln>
        </p:spPr>
      </p:pic>
      <p:pic>
        <p:nvPicPr>
          <p:cNvPr id="50" name="Picture 49">
            <a:extLst>
              <a:ext uri="{FF2B5EF4-FFF2-40B4-BE49-F238E27FC236}">
                <a16:creationId xmlns:a16="http://schemas.microsoft.com/office/drawing/2014/main" id="{8C7A5B6E-E4EF-4B4D-B659-90CA5C384116}"/>
              </a:ext>
            </a:extLst>
          </p:cNvPr>
          <p:cNvPicPr>
            <a:picLocks noChangeAspect="1"/>
          </p:cNvPicPr>
          <p:nvPr/>
        </p:nvPicPr>
        <p:blipFill>
          <a:blip r:embed="rId6"/>
          <a:stretch>
            <a:fillRect/>
          </a:stretch>
        </p:blipFill>
        <p:spPr>
          <a:xfrm>
            <a:off x="9076283" y="2203083"/>
            <a:ext cx="500382" cy="500382"/>
          </a:xfrm>
          <a:prstGeom prst="rect">
            <a:avLst/>
          </a:prstGeom>
          <a:ln>
            <a:solidFill>
              <a:schemeClr val="bg1">
                <a:lumMod val="95000"/>
              </a:schemeClr>
            </a:solidFill>
          </a:ln>
        </p:spPr>
      </p:pic>
      <p:pic>
        <p:nvPicPr>
          <p:cNvPr id="60" name="Picture 59">
            <a:extLst>
              <a:ext uri="{FF2B5EF4-FFF2-40B4-BE49-F238E27FC236}">
                <a16:creationId xmlns:a16="http://schemas.microsoft.com/office/drawing/2014/main" id="{40DC4E0F-A103-4742-80ED-0E6F254A10C3}"/>
              </a:ext>
            </a:extLst>
          </p:cNvPr>
          <p:cNvPicPr>
            <a:picLocks noChangeAspect="1"/>
          </p:cNvPicPr>
          <p:nvPr/>
        </p:nvPicPr>
        <p:blipFill>
          <a:blip r:embed="rId7"/>
          <a:stretch>
            <a:fillRect/>
          </a:stretch>
        </p:blipFill>
        <p:spPr>
          <a:xfrm>
            <a:off x="6643280" y="2208328"/>
            <a:ext cx="500382" cy="500382"/>
          </a:xfrm>
          <a:prstGeom prst="rect">
            <a:avLst/>
          </a:prstGeom>
          <a:ln>
            <a:solidFill>
              <a:schemeClr val="bg1">
                <a:lumMod val="95000"/>
              </a:schemeClr>
            </a:solidFill>
          </a:ln>
        </p:spPr>
      </p:pic>
      <p:pic>
        <p:nvPicPr>
          <p:cNvPr id="61" name="Picture 60">
            <a:extLst>
              <a:ext uri="{FF2B5EF4-FFF2-40B4-BE49-F238E27FC236}">
                <a16:creationId xmlns:a16="http://schemas.microsoft.com/office/drawing/2014/main" id="{BDD0C58C-27CE-41D2-8610-C3F70FCCFE0F}"/>
              </a:ext>
            </a:extLst>
          </p:cNvPr>
          <p:cNvPicPr>
            <a:picLocks noChangeAspect="1"/>
          </p:cNvPicPr>
          <p:nvPr/>
        </p:nvPicPr>
        <p:blipFill>
          <a:blip r:embed="rId8"/>
          <a:stretch>
            <a:fillRect/>
          </a:stretch>
        </p:blipFill>
        <p:spPr>
          <a:xfrm>
            <a:off x="7445509" y="2208328"/>
            <a:ext cx="500382" cy="500382"/>
          </a:xfrm>
          <a:prstGeom prst="rect">
            <a:avLst/>
          </a:prstGeom>
          <a:ln>
            <a:solidFill>
              <a:schemeClr val="bg1">
                <a:lumMod val="95000"/>
              </a:schemeClr>
            </a:solidFill>
          </a:ln>
        </p:spPr>
      </p:pic>
      <p:pic>
        <p:nvPicPr>
          <p:cNvPr id="64" name="Picture 63">
            <a:extLst>
              <a:ext uri="{FF2B5EF4-FFF2-40B4-BE49-F238E27FC236}">
                <a16:creationId xmlns:a16="http://schemas.microsoft.com/office/drawing/2014/main" id="{A9A980E9-5CA2-4D12-99A8-9EE35C73C7F7}"/>
              </a:ext>
            </a:extLst>
          </p:cNvPr>
          <p:cNvPicPr>
            <a:picLocks noChangeAspect="1"/>
          </p:cNvPicPr>
          <p:nvPr/>
        </p:nvPicPr>
        <p:blipFill>
          <a:blip r:embed="rId9"/>
          <a:stretch>
            <a:fillRect/>
          </a:stretch>
        </p:blipFill>
        <p:spPr>
          <a:xfrm>
            <a:off x="4949787" y="3132221"/>
            <a:ext cx="502920" cy="502920"/>
          </a:xfrm>
          <a:prstGeom prst="rect">
            <a:avLst/>
          </a:prstGeom>
          <a:ln>
            <a:solidFill>
              <a:schemeClr val="bg1">
                <a:lumMod val="95000"/>
              </a:schemeClr>
            </a:solidFill>
          </a:ln>
        </p:spPr>
      </p:pic>
      <p:pic>
        <p:nvPicPr>
          <p:cNvPr id="65" name="Picture 64">
            <a:extLst>
              <a:ext uri="{FF2B5EF4-FFF2-40B4-BE49-F238E27FC236}">
                <a16:creationId xmlns:a16="http://schemas.microsoft.com/office/drawing/2014/main" id="{5A080577-BE58-4828-85C9-F204AB1AB08A}"/>
              </a:ext>
            </a:extLst>
          </p:cNvPr>
          <p:cNvPicPr>
            <a:picLocks noChangeAspect="1"/>
          </p:cNvPicPr>
          <p:nvPr/>
        </p:nvPicPr>
        <p:blipFill>
          <a:blip r:embed="rId10"/>
          <a:stretch>
            <a:fillRect/>
          </a:stretch>
        </p:blipFill>
        <p:spPr>
          <a:xfrm>
            <a:off x="3422915" y="3150771"/>
            <a:ext cx="502920" cy="502920"/>
          </a:xfrm>
          <a:prstGeom prst="rect">
            <a:avLst/>
          </a:prstGeom>
        </p:spPr>
      </p:pic>
      <p:pic>
        <p:nvPicPr>
          <p:cNvPr id="66" name="Picture 65">
            <a:extLst>
              <a:ext uri="{FF2B5EF4-FFF2-40B4-BE49-F238E27FC236}">
                <a16:creationId xmlns:a16="http://schemas.microsoft.com/office/drawing/2014/main" id="{C741EAD8-BF13-4335-8E5D-1F8D70EF66E5}"/>
              </a:ext>
            </a:extLst>
          </p:cNvPr>
          <p:cNvPicPr>
            <a:picLocks noChangeAspect="1"/>
          </p:cNvPicPr>
          <p:nvPr/>
        </p:nvPicPr>
        <p:blipFill>
          <a:blip r:embed="rId11"/>
          <a:stretch>
            <a:fillRect/>
          </a:stretch>
        </p:blipFill>
        <p:spPr>
          <a:xfrm>
            <a:off x="9978521" y="3066973"/>
            <a:ext cx="502920" cy="502920"/>
          </a:xfrm>
          <a:prstGeom prst="rect">
            <a:avLst/>
          </a:prstGeom>
        </p:spPr>
      </p:pic>
      <p:pic>
        <p:nvPicPr>
          <p:cNvPr id="67" name="Picture 66">
            <a:extLst>
              <a:ext uri="{FF2B5EF4-FFF2-40B4-BE49-F238E27FC236}">
                <a16:creationId xmlns:a16="http://schemas.microsoft.com/office/drawing/2014/main" id="{AC9930E8-3F9B-45AE-9A0D-7B17F4283B19}"/>
              </a:ext>
            </a:extLst>
          </p:cNvPr>
          <p:cNvPicPr>
            <a:picLocks noChangeAspect="1"/>
          </p:cNvPicPr>
          <p:nvPr/>
        </p:nvPicPr>
        <p:blipFill>
          <a:blip r:embed="rId12"/>
          <a:stretch>
            <a:fillRect/>
          </a:stretch>
        </p:blipFill>
        <p:spPr>
          <a:xfrm>
            <a:off x="8264382" y="3098433"/>
            <a:ext cx="502920" cy="502920"/>
          </a:xfrm>
          <a:prstGeom prst="rect">
            <a:avLst/>
          </a:prstGeom>
        </p:spPr>
      </p:pic>
      <p:pic>
        <p:nvPicPr>
          <p:cNvPr id="68" name="Picture 67">
            <a:extLst>
              <a:ext uri="{FF2B5EF4-FFF2-40B4-BE49-F238E27FC236}">
                <a16:creationId xmlns:a16="http://schemas.microsoft.com/office/drawing/2014/main" id="{BF86258D-BC07-4516-9D7F-52F7E6E416B0}"/>
              </a:ext>
            </a:extLst>
          </p:cNvPr>
          <p:cNvPicPr>
            <a:picLocks noChangeAspect="1"/>
          </p:cNvPicPr>
          <p:nvPr/>
        </p:nvPicPr>
        <p:blipFill>
          <a:blip r:embed="rId13"/>
          <a:stretch>
            <a:fillRect/>
          </a:stretch>
        </p:blipFill>
        <p:spPr>
          <a:xfrm>
            <a:off x="9076283" y="3121046"/>
            <a:ext cx="502920" cy="502920"/>
          </a:xfrm>
          <a:prstGeom prst="rect">
            <a:avLst/>
          </a:prstGeom>
          <a:ln>
            <a:solidFill>
              <a:schemeClr val="bg1">
                <a:lumMod val="95000"/>
              </a:schemeClr>
            </a:solidFill>
          </a:ln>
        </p:spPr>
      </p:pic>
      <p:pic>
        <p:nvPicPr>
          <p:cNvPr id="69" name="Picture 68">
            <a:extLst>
              <a:ext uri="{FF2B5EF4-FFF2-40B4-BE49-F238E27FC236}">
                <a16:creationId xmlns:a16="http://schemas.microsoft.com/office/drawing/2014/main" id="{5CBAAEA5-C106-47A6-94B7-15A69E31F4E2}"/>
              </a:ext>
            </a:extLst>
          </p:cNvPr>
          <p:cNvPicPr>
            <a:picLocks noChangeAspect="1"/>
          </p:cNvPicPr>
          <p:nvPr/>
        </p:nvPicPr>
        <p:blipFill>
          <a:blip r:embed="rId14"/>
          <a:stretch>
            <a:fillRect/>
          </a:stretch>
        </p:blipFill>
        <p:spPr>
          <a:xfrm>
            <a:off x="7445509" y="3070856"/>
            <a:ext cx="502920" cy="502920"/>
          </a:xfrm>
          <a:prstGeom prst="rect">
            <a:avLst/>
          </a:prstGeom>
        </p:spPr>
      </p:pic>
      <p:pic>
        <p:nvPicPr>
          <p:cNvPr id="70" name="Picture 69">
            <a:extLst>
              <a:ext uri="{FF2B5EF4-FFF2-40B4-BE49-F238E27FC236}">
                <a16:creationId xmlns:a16="http://schemas.microsoft.com/office/drawing/2014/main" id="{AEBDCA11-6537-4BD4-B352-A00C30769DBF}"/>
              </a:ext>
            </a:extLst>
          </p:cNvPr>
          <p:cNvPicPr>
            <a:picLocks noChangeAspect="1"/>
          </p:cNvPicPr>
          <p:nvPr/>
        </p:nvPicPr>
        <p:blipFill>
          <a:blip r:embed="rId15"/>
          <a:stretch>
            <a:fillRect/>
          </a:stretch>
        </p:blipFill>
        <p:spPr>
          <a:xfrm>
            <a:off x="5819351" y="3930158"/>
            <a:ext cx="500382" cy="500382"/>
          </a:xfrm>
          <a:prstGeom prst="rect">
            <a:avLst/>
          </a:prstGeom>
          <a:ln>
            <a:noFill/>
          </a:ln>
        </p:spPr>
      </p:pic>
      <p:pic>
        <p:nvPicPr>
          <p:cNvPr id="71" name="Picture 70">
            <a:extLst>
              <a:ext uri="{FF2B5EF4-FFF2-40B4-BE49-F238E27FC236}">
                <a16:creationId xmlns:a16="http://schemas.microsoft.com/office/drawing/2014/main" id="{FEC45EDD-BF76-4DD7-A350-766D06EDD554}"/>
              </a:ext>
            </a:extLst>
          </p:cNvPr>
          <p:cNvPicPr>
            <a:picLocks noChangeAspect="1"/>
          </p:cNvPicPr>
          <p:nvPr/>
        </p:nvPicPr>
        <p:blipFill>
          <a:blip r:embed="rId16"/>
          <a:stretch>
            <a:fillRect/>
          </a:stretch>
        </p:blipFill>
        <p:spPr>
          <a:xfrm>
            <a:off x="9076283" y="4007481"/>
            <a:ext cx="500382" cy="500382"/>
          </a:xfrm>
          <a:prstGeom prst="rect">
            <a:avLst/>
          </a:prstGeom>
          <a:ln>
            <a:noFill/>
          </a:ln>
        </p:spPr>
      </p:pic>
      <p:pic>
        <p:nvPicPr>
          <p:cNvPr id="72" name="Picture 71">
            <a:extLst>
              <a:ext uri="{FF2B5EF4-FFF2-40B4-BE49-F238E27FC236}">
                <a16:creationId xmlns:a16="http://schemas.microsoft.com/office/drawing/2014/main" id="{E73F416C-F5AE-41C1-918A-4D9035D66A7A}"/>
              </a:ext>
            </a:extLst>
          </p:cNvPr>
          <p:cNvPicPr>
            <a:picLocks noChangeAspect="1"/>
          </p:cNvPicPr>
          <p:nvPr/>
        </p:nvPicPr>
        <p:blipFill>
          <a:blip r:embed="rId17"/>
          <a:stretch>
            <a:fillRect/>
          </a:stretch>
        </p:blipFill>
        <p:spPr>
          <a:xfrm>
            <a:off x="6643280" y="3941056"/>
            <a:ext cx="500382" cy="500382"/>
          </a:xfrm>
          <a:prstGeom prst="rect">
            <a:avLst/>
          </a:prstGeom>
          <a:ln>
            <a:noFill/>
          </a:ln>
        </p:spPr>
      </p:pic>
      <p:pic>
        <p:nvPicPr>
          <p:cNvPr id="73" name="Picture 72">
            <a:extLst>
              <a:ext uri="{FF2B5EF4-FFF2-40B4-BE49-F238E27FC236}">
                <a16:creationId xmlns:a16="http://schemas.microsoft.com/office/drawing/2014/main" id="{E3BFBCAE-9599-41D1-ACF1-65258D3E94EF}"/>
              </a:ext>
            </a:extLst>
          </p:cNvPr>
          <p:cNvPicPr>
            <a:picLocks noChangeAspect="1"/>
          </p:cNvPicPr>
          <p:nvPr/>
        </p:nvPicPr>
        <p:blipFill>
          <a:blip r:embed="rId18"/>
          <a:stretch>
            <a:fillRect/>
          </a:stretch>
        </p:blipFill>
        <p:spPr>
          <a:xfrm>
            <a:off x="7445509" y="3997084"/>
            <a:ext cx="500382" cy="500382"/>
          </a:xfrm>
          <a:prstGeom prst="rect">
            <a:avLst/>
          </a:prstGeom>
          <a:ln>
            <a:noFill/>
          </a:ln>
        </p:spPr>
      </p:pic>
      <p:pic>
        <p:nvPicPr>
          <p:cNvPr id="74" name="Picture 73">
            <a:extLst>
              <a:ext uri="{FF2B5EF4-FFF2-40B4-BE49-F238E27FC236}">
                <a16:creationId xmlns:a16="http://schemas.microsoft.com/office/drawing/2014/main" id="{9CE9BA97-3F37-4F7B-BD47-068AC66CCC3C}"/>
              </a:ext>
            </a:extLst>
          </p:cNvPr>
          <p:cNvPicPr>
            <a:picLocks noChangeAspect="1"/>
          </p:cNvPicPr>
          <p:nvPr/>
        </p:nvPicPr>
        <p:blipFill>
          <a:blip r:embed="rId19"/>
          <a:stretch>
            <a:fillRect/>
          </a:stretch>
        </p:blipFill>
        <p:spPr>
          <a:xfrm>
            <a:off x="4849361" y="4791073"/>
            <a:ext cx="502920" cy="502920"/>
          </a:xfrm>
          <a:prstGeom prst="rect">
            <a:avLst/>
          </a:prstGeom>
          <a:ln>
            <a:noFill/>
          </a:ln>
        </p:spPr>
      </p:pic>
      <p:pic>
        <p:nvPicPr>
          <p:cNvPr id="75" name="Picture 74">
            <a:extLst>
              <a:ext uri="{FF2B5EF4-FFF2-40B4-BE49-F238E27FC236}">
                <a16:creationId xmlns:a16="http://schemas.microsoft.com/office/drawing/2014/main" id="{5E590BC0-B287-4767-B893-603E72550B31}"/>
              </a:ext>
            </a:extLst>
          </p:cNvPr>
          <p:cNvPicPr>
            <a:picLocks noChangeAspect="1"/>
          </p:cNvPicPr>
          <p:nvPr/>
        </p:nvPicPr>
        <p:blipFill>
          <a:blip r:embed="rId20"/>
          <a:stretch>
            <a:fillRect/>
          </a:stretch>
        </p:blipFill>
        <p:spPr>
          <a:xfrm>
            <a:off x="8264382" y="4780092"/>
            <a:ext cx="502920" cy="502920"/>
          </a:xfrm>
          <a:prstGeom prst="rect">
            <a:avLst/>
          </a:prstGeom>
          <a:ln>
            <a:solidFill>
              <a:schemeClr val="bg1">
                <a:lumMod val="95000"/>
              </a:schemeClr>
            </a:solidFill>
          </a:ln>
        </p:spPr>
      </p:pic>
      <p:pic>
        <p:nvPicPr>
          <p:cNvPr id="77" name="Picture 76">
            <a:extLst>
              <a:ext uri="{FF2B5EF4-FFF2-40B4-BE49-F238E27FC236}">
                <a16:creationId xmlns:a16="http://schemas.microsoft.com/office/drawing/2014/main" id="{BF384E34-098B-4EBD-95EE-995C7F62519F}"/>
              </a:ext>
            </a:extLst>
          </p:cNvPr>
          <p:cNvPicPr>
            <a:picLocks noChangeAspect="1"/>
          </p:cNvPicPr>
          <p:nvPr/>
        </p:nvPicPr>
        <p:blipFill>
          <a:blip r:embed="rId21"/>
          <a:stretch>
            <a:fillRect/>
          </a:stretch>
        </p:blipFill>
        <p:spPr>
          <a:xfrm>
            <a:off x="9978521" y="4738726"/>
            <a:ext cx="502920" cy="502920"/>
          </a:xfrm>
          <a:prstGeom prst="rect">
            <a:avLst/>
          </a:prstGeom>
          <a:ln>
            <a:solidFill>
              <a:schemeClr val="bg1">
                <a:lumMod val="95000"/>
              </a:schemeClr>
            </a:solidFill>
          </a:ln>
        </p:spPr>
      </p:pic>
      <p:pic>
        <p:nvPicPr>
          <p:cNvPr id="78" name="Picture 77">
            <a:extLst>
              <a:ext uri="{FF2B5EF4-FFF2-40B4-BE49-F238E27FC236}">
                <a16:creationId xmlns:a16="http://schemas.microsoft.com/office/drawing/2014/main" id="{C2AC1837-AB63-4250-BED1-AF8AE1521E2C}"/>
              </a:ext>
            </a:extLst>
          </p:cNvPr>
          <p:cNvPicPr>
            <a:picLocks noChangeAspect="1"/>
          </p:cNvPicPr>
          <p:nvPr/>
        </p:nvPicPr>
        <p:blipFill>
          <a:blip r:embed="rId22"/>
          <a:stretch>
            <a:fillRect/>
          </a:stretch>
        </p:blipFill>
        <p:spPr>
          <a:xfrm>
            <a:off x="4127841" y="4783323"/>
            <a:ext cx="502920" cy="502920"/>
          </a:xfrm>
          <a:prstGeom prst="rect">
            <a:avLst/>
          </a:prstGeom>
          <a:ln>
            <a:noFill/>
          </a:ln>
        </p:spPr>
      </p:pic>
      <p:sp>
        <p:nvSpPr>
          <p:cNvPr id="80" name="Text Placeholder 6">
            <a:extLst>
              <a:ext uri="{FF2B5EF4-FFF2-40B4-BE49-F238E27FC236}">
                <a16:creationId xmlns:a16="http://schemas.microsoft.com/office/drawing/2014/main" id="{D4C3EC4D-0974-486E-8650-0398F8CE04B8}"/>
              </a:ext>
            </a:extLst>
          </p:cNvPr>
          <p:cNvSpPr txBox="1">
            <a:spLocks/>
          </p:cNvSpPr>
          <p:nvPr/>
        </p:nvSpPr>
        <p:spPr>
          <a:xfrm>
            <a:off x="6446873" y="1936981"/>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Ubuntu</a:t>
            </a:r>
          </a:p>
        </p:txBody>
      </p:sp>
      <p:sp>
        <p:nvSpPr>
          <p:cNvPr id="84" name="Text Placeholder 6">
            <a:extLst>
              <a:ext uri="{FF2B5EF4-FFF2-40B4-BE49-F238E27FC236}">
                <a16:creationId xmlns:a16="http://schemas.microsoft.com/office/drawing/2014/main" id="{A301C6A4-C934-4169-BCCD-AB0DADF2ED1B}"/>
              </a:ext>
            </a:extLst>
          </p:cNvPr>
          <p:cNvSpPr txBox="1">
            <a:spLocks/>
          </p:cNvSpPr>
          <p:nvPr/>
        </p:nvSpPr>
        <p:spPr>
          <a:xfrm>
            <a:off x="3912703" y="1936004"/>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Debian</a:t>
            </a:r>
          </a:p>
        </p:txBody>
      </p:sp>
      <p:sp>
        <p:nvSpPr>
          <p:cNvPr id="85" name="Text Placeholder 6">
            <a:extLst>
              <a:ext uri="{FF2B5EF4-FFF2-40B4-BE49-F238E27FC236}">
                <a16:creationId xmlns:a16="http://schemas.microsoft.com/office/drawing/2014/main" id="{7654A2B1-6C71-46E8-B56C-6EAC3D640535}"/>
              </a:ext>
            </a:extLst>
          </p:cNvPr>
          <p:cNvSpPr txBox="1">
            <a:spLocks/>
          </p:cNvSpPr>
          <p:nvPr/>
        </p:nvSpPr>
        <p:spPr>
          <a:xfrm>
            <a:off x="4949787" y="3665312"/>
            <a:ext cx="639318"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Elastic</a:t>
            </a:r>
          </a:p>
        </p:txBody>
      </p:sp>
      <p:sp>
        <p:nvSpPr>
          <p:cNvPr id="86" name="Text Placeholder 6">
            <a:extLst>
              <a:ext uri="{FF2B5EF4-FFF2-40B4-BE49-F238E27FC236}">
                <a16:creationId xmlns:a16="http://schemas.microsoft.com/office/drawing/2014/main" id="{65311A87-65BF-43AF-AB95-F08E5C9B3545}"/>
              </a:ext>
            </a:extLst>
          </p:cNvPr>
          <p:cNvSpPr txBox="1">
            <a:spLocks/>
          </p:cNvSpPr>
          <p:nvPr/>
        </p:nvSpPr>
        <p:spPr>
          <a:xfrm>
            <a:off x="9076283" y="3678735"/>
            <a:ext cx="632260"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Tableau</a:t>
            </a:r>
          </a:p>
        </p:txBody>
      </p:sp>
      <p:sp>
        <p:nvSpPr>
          <p:cNvPr id="87" name="Text Placeholder 6">
            <a:extLst>
              <a:ext uri="{FF2B5EF4-FFF2-40B4-BE49-F238E27FC236}">
                <a16:creationId xmlns:a16="http://schemas.microsoft.com/office/drawing/2014/main" id="{A0CA3F32-0A94-4BF8-8B17-B2CFD93BE4DA}"/>
              </a:ext>
            </a:extLst>
          </p:cNvPr>
          <p:cNvSpPr txBox="1">
            <a:spLocks/>
          </p:cNvSpPr>
          <p:nvPr/>
        </p:nvSpPr>
        <p:spPr>
          <a:xfrm>
            <a:off x="6538445" y="4443976"/>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latin typeface="+mn-lt"/>
              </a:rPr>
              <a:t>SoftNAS</a:t>
            </a:r>
            <a:endParaRPr lang="en-US" sz="1000">
              <a:solidFill>
                <a:schemeClr val="tx1"/>
              </a:solidFill>
              <a:latin typeface="+mn-lt"/>
            </a:endParaRPr>
          </a:p>
        </p:txBody>
      </p:sp>
      <p:sp>
        <p:nvSpPr>
          <p:cNvPr id="88" name="Text Placeholder 6">
            <a:extLst>
              <a:ext uri="{FF2B5EF4-FFF2-40B4-BE49-F238E27FC236}">
                <a16:creationId xmlns:a16="http://schemas.microsoft.com/office/drawing/2014/main" id="{C4AC3AA8-874F-488C-AB95-6A37B37A9D80}"/>
              </a:ext>
            </a:extLst>
          </p:cNvPr>
          <p:cNvSpPr txBox="1">
            <a:spLocks/>
          </p:cNvSpPr>
          <p:nvPr/>
        </p:nvSpPr>
        <p:spPr>
          <a:xfrm>
            <a:off x="8170389" y="5346796"/>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Puppet</a:t>
            </a:r>
          </a:p>
        </p:txBody>
      </p:sp>
      <p:sp>
        <p:nvSpPr>
          <p:cNvPr id="89" name="Text Placeholder 6">
            <a:extLst>
              <a:ext uri="{FF2B5EF4-FFF2-40B4-BE49-F238E27FC236}">
                <a16:creationId xmlns:a16="http://schemas.microsoft.com/office/drawing/2014/main" id="{D334665A-62F8-41B0-B001-33D5744E13A1}"/>
              </a:ext>
            </a:extLst>
          </p:cNvPr>
          <p:cNvSpPr txBox="1">
            <a:spLocks/>
          </p:cNvSpPr>
          <p:nvPr/>
        </p:nvSpPr>
        <p:spPr>
          <a:xfrm>
            <a:off x="9771874" y="5336664"/>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Terraform</a:t>
            </a:r>
          </a:p>
        </p:txBody>
      </p:sp>
      <p:sp>
        <p:nvSpPr>
          <p:cNvPr id="90" name="Text Placeholder 6">
            <a:extLst>
              <a:ext uri="{FF2B5EF4-FFF2-40B4-BE49-F238E27FC236}">
                <a16:creationId xmlns:a16="http://schemas.microsoft.com/office/drawing/2014/main" id="{4C30A5F9-B6E4-4949-B051-5F45B7EFCD64}"/>
              </a:ext>
            </a:extLst>
          </p:cNvPr>
          <p:cNvSpPr txBox="1">
            <a:spLocks/>
          </p:cNvSpPr>
          <p:nvPr/>
        </p:nvSpPr>
        <p:spPr>
          <a:xfrm>
            <a:off x="6453434" y="5412133"/>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Jenkins</a:t>
            </a:r>
          </a:p>
        </p:txBody>
      </p:sp>
      <p:sp>
        <p:nvSpPr>
          <p:cNvPr id="53" name="Text Placeholder 6">
            <a:extLst>
              <a:ext uri="{FF2B5EF4-FFF2-40B4-BE49-F238E27FC236}">
                <a16:creationId xmlns:a16="http://schemas.microsoft.com/office/drawing/2014/main" id="{3FFF932F-F92B-40A1-A4FF-AB34B1DAFA33}"/>
              </a:ext>
            </a:extLst>
          </p:cNvPr>
          <p:cNvSpPr txBox="1">
            <a:spLocks/>
          </p:cNvSpPr>
          <p:nvPr/>
        </p:nvSpPr>
        <p:spPr>
          <a:xfrm>
            <a:off x="7445509" y="3662180"/>
            <a:ext cx="639318"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latin typeface="+mn-lt"/>
              </a:rPr>
              <a:t>Qubole</a:t>
            </a:r>
            <a:endParaRPr lang="en-US" sz="1000">
              <a:solidFill>
                <a:schemeClr val="tx1"/>
              </a:solidFill>
              <a:latin typeface="+mn-lt"/>
            </a:endParaRPr>
          </a:p>
        </p:txBody>
      </p:sp>
      <p:sp>
        <p:nvSpPr>
          <p:cNvPr id="54" name="Text Placeholder 6">
            <a:extLst>
              <a:ext uri="{FF2B5EF4-FFF2-40B4-BE49-F238E27FC236}">
                <a16:creationId xmlns:a16="http://schemas.microsoft.com/office/drawing/2014/main" id="{41B67257-68DC-4F02-9664-0E2DE597B342}"/>
              </a:ext>
            </a:extLst>
          </p:cNvPr>
          <p:cNvSpPr txBox="1">
            <a:spLocks/>
          </p:cNvSpPr>
          <p:nvPr/>
        </p:nvSpPr>
        <p:spPr>
          <a:xfrm>
            <a:off x="8264382" y="3653691"/>
            <a:ext cx="639318"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Splunk</a:t>
            </a:r>
          </a:p>
        </p:txBody>
      </p:sp>
      <p:pic>
        <p:nvPicPr>
          <p:cNvPr id="5" name="Picture 4">
            <a:extLst>
              <a:ext uri="{FF2B5EF4-FFF2-40B4-BE49-F238E27FC236}">
                <a16:creationId xmlns:a16="http://schemas.microsoft.com/office/drawing/2014/main" id="{6C927BC7-C32C-4797-81E0-CF98B972A78B}"/>
              </a:ext>
            </a:extLst>
          </p:cNvPr>
          <p:cNvPicPr>
            <a:picLocks noChangeAspect="1"/>
          </p:cNvPicPr>
          <p:nvPr/>
        </p:nvPicPr>
        <p:blipFill rotWithShape="1">
          <a:blip r:embed="rId23"/>
          <a:srcRect l="-8725" t="-13241" r="-8076" b="-647"/>
          <a:stretch/>
        </p:blipFill>
        <p:spPr>
          <a:xfrm>
            <a:off x="4127841" y="3120951"/>
            <a:ext cx="515785" cy="502920"/>
          </a:xfrm>
          <a:prstGeom prst="rect">
            <a:avLst/>
          </a:prstGeom>
          <a:ln>
            <a:solidFill>
              <a:schemeClr val="bg1">
                <a:lumMod val="95000"/>
              </a:schemeClr>
            </a:solidFill>
          </a:ln>
        </p:spPr>
      </p:pic>
      <p:pic>
        <p:nvPicPr>
          <p:cNvPr id="9" name="Picture 8">
            <a:extLst>
              <a:ext uri="{FF2B5EF4-FFF2-40B4-BE49-F238E27FC236}">
                <a16:creationId xmlns:a16="http://schemas.microsoft.com/office/drawing/2014/main" id="{3AC7416E-96D9-4BDD-843A-72148D29CFFD}"/>
              </a:ext>
            </a:extLst>
          </p:cNvPr>
          <p:cNvPicPr>
            <a:picLocks noChangeAspect="1"/>
          </p:cNvPicPr>
          <p:nvPr/>
        </p:nvPicPr>
        <p:blipFill>
          <a:blip r:embed="rId24"/>
          <a:stretch>
            <a:fillRect/>
          </a:stretch>
        </p:blipFill>
        <p:spPr>
          <a:xfrm>
            <a:off x="5819351" y="3126427"/>
            <a:ext cx="502920" cy="502920"/>
          </a:xfrm>
          <a:prstGeom prst="rect">
            <a:avLst/>
          </a:prstGeom>
          <a:ln>
            <a:noFill/>
          </a:ln>
        </p:spPr>
      </p:pic>
      <p:sp>
        <p:nvSpPr>
          <p:cNvPr id="63" name="Text Placeholder 6">
            <a:extLst>
              <a:ext uri="{FF2B5EF4-FFF2-40B4-BE49-F238E27FC236}">
                <a16:creationId xmlns:a16="http://schemas.microsoft.com/office/drawing/2014/main" id="{BFC73B37-64F8-488C-829F-83987990F49A}"/>
              </a:ext>
            </a:extLst>
          </p:cNvPr>
          <p:cNvSpPr txBox="1">
            <a:spLocks/>
          </p:cNvSpPr>
          <p:nvPr/>
        </p:nvSpPr>
        <p:spPr>
          <a:xfrm>
            <a:off x="5714838" y="3653691"/>
            <a:ext cx="781961"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Hortonworks</a:t>
            </a:r>
          </a:p>
        </p:txBody>
      </p:sp>
      <p:pic>
        <p:nvPicPr>
          <p:cNvPr id="18" name="Picture 17" descr="A picture containing clipart&#10;&#10;Description generated with very high confidence">
            <a:extLst>
              <a:ext uri="{FF2B5EF4-FFF2-40B4-BE49-F238E27FC236}">
                <a16:creationId xmlns:a16="http://schemas.microsoft.com/office/drawing/2014/main" id="{5B3AF30A-D3A1-4078-9E17-2F8F741F8FA5}"/>
              </a:ext>
            </a:extLst>
          </p:cNvPr>
          <p:cNvPicPr>
            <a:picLocks noChangeAspect="1"/>
          </p:cNvPicPr>
          <p:nvPr/>
        </p:nvPicPr>
        <p:blipFill>
          <a:blip r:embed="rId25"/>
          <a:stretch>
            <a:fillRect/>
          </a:stretch>
        </p:blipFill>
        <p:spPr>
          <a:xfrm>
            <a:off x="3464417" y="4769111"/>
            <a:ext cx="502920" cy="524882"/>
          </a:xfrm>
          <a:prstGeom prst="rect">
            <a:avLst/>
          </a:prstGeom>
          <a:ln>
            <a:solidFill>
              <a:schemeClr val="bg1">
                <a:lumMod val="95000"/>
              </a:schemeClr>
            </a:solidFill>
          </a:ln>
        </p:spPr>
      </p:pic>
      <p:sp>
        <p:nvSpPr>
          <p:cNvPr id="91" name="Text Placeholder 6">
            <a:extLst>
              <a:ext uri="{FF2B5EF4-FFF2-40B4-BE49-F238E27FC236}">
                <a16:creationId xmlns:a16="http://schemas.microsoft.com/office/drawing/2014/main" id="{1ADC36A3-A35B-4137-A7E5-CE83578343AD}"/>
              </a:ext>
            </a:extLst>
          </p:cNvPr>
          <p:cNvSpPr txBox="1">
            <a:spLocks/>
          </p:cNvSpPr>
          <p:nvPr/>
        </p:nvSpPr>
        <p:spPr>
          <a:xfrm>
            <a:off x="3068161" y="5369210"/>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latin typeface="+mn-lt"/>
              </a:rPr>
              <a:t>Bitnami</a:t>
            </a:r>
            <a:endParaRPr lang="en-US" sz="1000">
              <a:solidFill>
                <a:schemeClr val="tx1"/>
              </a:solidFill>
              <a:latin typeface="+mn-lt"/>
            </a:endParaRPr>
          </a:p>
        </p:txBody>
      </p:sp>
      <p:pic>
        <p:nvPicPr>
          <p:cNvPr id="21" name="Picture 20">
            <a:extLst>
              <a:ext uri="{FF2B5EF4-FFF2-40B4-BE49-F238E27FC236}">
                <a16:creationId xmlns:a16="http://schemas.microsoft.com/office/drawing/2014/main" id="{E68C425D-4727-4A5E-AC9C-B55D85357DF8}"/>
              </a:ext>
            </a:extLst>
          </p:cNvPr>
          <p:cNvPicPr>
            <a:picLocks noChangeAspect="1"/>
          </p:cNvPicPr>
          <p:nvPr/>
        </p:nvPicPr>
        <p:blipFill rotWithShape="1">
          <a:blip r:embed="rId26"/>
          <a:srcRect l="16572" r="17354" b="12077"/>
          <a:stretch/>
        </p:blipFill>
        <p:spPr>
          <a:xfrm>
            <a:off x="9076283" y="4782728"/>
            <a:ext cx="502920" cy="529621"/>
          </a:xfrm>
          <a:prstGeom prst="rect">
            <a:avLst/>
          </a:prstGeom>
          <a:ln>
            <a:solidFill>
              <a:schemeClr val="bg1">
                <a:lumMod val="95000"/>
              </a:schemeClr>
            </a:solidFill>
          </a:ln>
        </p:spPr>
      </p:pic>
      <p:pic>
        <p:nvPicPr>
          <p:cNvPr id="39" name="Picture 38" descr="A close up of a logo&#10;&#10;Description generated with high confidence">
            <a:extLst>
              <a:ext uri="{FF2B5EF4-FFF2-40B4-BE49-F238E27FC236}">
                <a16:creationId xmlns:a16="http://schemas.microsoft.com/office/drawing/2014/main" id="{3BF91487-9241-42C3-92B8-9EBC867190C9}"/>
              </a:ext>
            </a:extLst>
          </p:cNvPr>
          <p:cNvPicPr>
            <a:picLocks noChangeAspect="1"/>
          </p:cNvPicPr>
          <p:nvPr/>
        </p:nvPicPr>
        <p:blipFill>
          <a:blip r:embed="rId27"/>
          <a:stretch>
            <a:fillRect/>
          </a:stretch>
        </p:blipFill>
        <p:spPr>
          <a:xfrm>
            <a:off x="4127841" y="3930158"/>
            <a:ext cx="502920" cy="502920"/>
          </a:xfrm>
          <a:prstGeom prst="rect">
            <a:avLst/>
          </a:prstGeom>
          <a:ln>
            <a:solidFill>
              <a:schemeClr val="bg1">
                <a:lumMod val="95000"/>
              </a:schemeClr>
            </a:solidFill>
          </a:ln>
        </p:spPr>
      </p:pic>
      <p:pic>
        <p:nvPicPr>
          <p:cNvPr id="41" name="Picture 40" descr="A close up of a logo&#10;&#10;Description generated with very high confidence">
            <a:extLst>
              <a:ext uri="{FF2B5EF4-FFF2-40B4-BE49-F238E27FC236}">
                <a16:creationId xmlns:a16="http://schemas.microsoft.com/office/drawing/2014/main" id="{8C92C6B9-05D8-446E-A0E6-38654B08781A}"/>
              </a:ext>
            </a:extLst>
          </p:cNvPr>
          <p:cNvPicPr>
            <a:picLocks noChangeAspect="1"/>
          </p:cNvPicPr>
          <p:nvPr/>
        </p:nvPicPr>
        <p:blipFill>
          <a:blip r:embed="rId28"/>
          <a:stretch>
            <a:fillRect/>
          </a:stretch>
        </p:blipFill>
        <p:spPr>
          <a:xfrm>
            <a:off x="6643280" y="3140905"/>
            <a:ext cx="502920" cy="502920"/>
          </a:xfrm>
          <a:prstGeom prst="rect">
            <a:avLst/>
          </a:prstGeom>
          <a:ln>
            <a:solidFill>
              <a:schemeClr val="bg1">
                <a:lumMod val="95000"/>
              </a:schemeClr>
            </a:solidFill>
          </a:ln>
        </p:spPr>
      </p:pic>
      <p:pic>
        <p:nvPicPr>
          <p:cNvPr id="45" name="Picture 44">
            <a:extLst>
              <a:ext uri="{FF2B5EF4-FFF2-40B4-BE49-F238E27FC236}">
                <a16:creationId xmlns:a16="http://schemas.microsoft.com/office/drawing/2014/main" id="{88B8B5B2-342A-4FED-8ED9-278CACB04201}"/>
              </a:ext>
            </a:extLst>
          </p:cNvPr>
          <p:cNvPicPr>
            <a:picLocks noChangeAspect="1"/>
          </p:cNvPicPr>
          <p:nvPr/>
        </p:nvPicPr>
        <p:blipFill>
          <a:blip r:embed="rId29"/>
          <a:stretch>
            <a:fillRect/>
          </a:stretch>
        </p:blipFill>
        <p:spPr>
          <a:xfrm>
            <a:off x="3410713" y="2222171"/>
            <a:ext cx="502920" cy="502920"/>
          </a:xfrm>
          <a:prstGeom prst="rect">
            <a:avLst/>
          </a:prstGeom>
          <a:ln>
            <a:solidFill>
              <a:schemeClr val="bg1">
                <a:lumMod val="95000"/>
              </a:schemeClr>
            </a:solidFill>
          </a:ln>
        </p:spPr>
      </p:pic>
      <p:pic>
        <p:nvPicPr>
          <p:cNvPr id="55" name="Picture 54">
            <a:extLst>
              <a:ext uri="{FF2B5EF4-FFF2-40B4-BE49-F238E27FC236}">
                <a16:creationId xmlns:a16="http://schemas.microsoft.com/office/drawing/2014/main" id="{E7C97B90-B909-4A87-B0D5-15CDFE73E906}"/>
              </a:ext>
            </a:extLst>
          </p:cNvPr>
          <p:cNvPicPr>
            <a:picLocks noChangeAspect="1"/>
          </p:cNvPicPr>
          <p:nvPr/>
        </p:nvPicPr>
        <p:blipFill>
          <a:blip r:embed="rId30"/>
          <a:stretch>
            <a:fillRect/>
          </a:stretch>
        </p:blipFill>
        <p:spPr>
          <a:xfrm>
            <a:off x="6643280" y="5652583"/>
            <a:ext cx="502920" cy="502920"/>
          </a:xfrm>
          <a:prstGeom prst="rect">
            <a:avLst/>
          </a:prstGeom>
          <a:ln>
            <a:solidFill>
              <a:schemeClr val="bg1">
                <a:lumMod val="95000"/>
              </a:schemeClr>
            </a:solidFill>
          </a:ln>
        </p:spPr>
      </p:pic>
      <p:sp>
        <p:nvSpPr>
          <p:cNvPr id="94" name="Text Placeholder 6">
            <a:extLst>
              <a:ext uri="{FF2B5EF4-FFF2-40B4-BE49-F238E27FC236}">
                <a16:creationId xmlns:a16="http://schemas.microsoft.com/office/drawing/2014/main" id="{857C2226-6073-44DB-AC49-B062BFEDF417}"/>
              </a:ext>
            </a:extLst>
          </p:cNvPr>
          <p:cNvSpPr txBox="1">
            <a:spLocks/>
          </p:cNvSpPr>
          <p:nvPr/>
        </p:nvSpPr>
        <p:spPr>
          <a:xfrm>
            <a:off x="6469014" y="6231535"/>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Ethereum</a:t>
            </a:r>
          </a:p>
        </p:txBody>
      </p:sp>
      <p:pic>
        <p:nvPicPr>
          <p:cNvPr id="59" name="Picture 58" descr="A close up of a sign&#10;&#10;Description generated with very high confidence">
            <a:extLst>
              <a:ext uri="{FF2B5EF4-FFF2-40B4-BE49-F238E27FC236}">
                <a16:creationId xmlns:a16="http://schemas.microsoft.com/office/drawing/2014/main" id="{D096A8B2-B8A7-4C89-AF41-E5D119D2B083}"/>
              </a:ext>
            </a:extLst>
          </p:cNvPr>
          <p:cNvPicPr>
            <a:picLocks noChangeAspect="1"/>
          </p:cNvPicPr>
          <p:nvPr/>
        </p:nvPicPr>
        <p:blipFill>
          <a:blip r:embed="rId31"/>
          <a:stretch>
            <a:fillRect/>
          </a:stretch>
        </p:blipFill>
        <p:spPr>
          <a:xfrm>
            <a:off x="3425427" y="5665810"/>
            <a:ext cx="502920" cy="502920"/>
          </a:xfrm>
          <a:prstGeom prst="rect">
            <a:avLst/>
          </a:prstGeom>
          <a:ln>
            <a:solidFill>
              <a:schemeClr val="bg1">
                <a:lumMod val="95000"/>
              </a:schemeClr>
            </a:solidFill>
          </a:ln>
        </p:spPr>
      </p:pic>
      <p:sp>
        <p:nvSpPr>
          <p:cNvPr id="95" name="Text Placeholder 6">
            <a:extLst>
              <a:ext uri="{FF2B5EF4-FFF2-40B4-BE49-F238E27FC236}">
                <a16:creationId xmlns:a16="http://schemas.microsoft.com/office/drawing/2014/main" id="{3379CB91-4898-4253-A1E7-8F1C88FEA1C5}"/>
              </a:ext>
            </a:extLst>
          </p:cNvPr>
          <p:cNvSpPr txBox="1">
            <a:spLocks/>
          </p:cNvSpPr>
          <p:nvPr/>
        </p:nvSpPr>
        <p:spPr>
          <a:xfrm>
            <a:off x="3193091" y="6215065"/>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latin typeface="+mn-lt"/>
              </a:rPr>
              <a:t>BlockApps</a:t>
            </a:r>
            <a:endParaRPr lang="en-US" sz="1000">
              <a:solidFill>
                <a:schemeClr val="tx1"/>
              </a:solidFill>
              <a:latin typeface="+mn-lt"/>
            </a:endParaRPr>
          </a:p>
        </p:txBody>
      </p:sp>
      <p:pic>
        <p:nvPicPr>
          <p:cNvPr id="97" name="Picture 96" descr="A close up of a sign&#10;&#10;Description generated with very high confidence">
            <a:extLst>
              <a:ext uri="{FF2B5EF4-FFF2-40B4-BE49-F238E27FC236}">
                <a16:creationId xmlns:a16="http://schemas.microsoft.com/office/drawing/2014/main" id="{DD3584BA-F3A3-4105-BE07-BBCF6D29CEF6}"/>
              </a:ext>
            </a:extLst>
          </p:cNvPr>
          <p:cNvPicPr>
            <a:picLocks noChangeAspect="1"/>
          </p:cNvPicPr>
          <p:nvPr/>
        </p:nvPicPr>
        <p:blipFill>
          <a:blip r:embed="rId32"/>
          <a:stretch>
            <a:fillRect/>
          </a:stretch>
        </p:blipFill>
        <p:spPr>
          <a:xfrm>
            <a:off x="4946714" y="5662512"/>
            <a:ext cx="502920" cy="502920"/>
          </a:xfrm>
          <a:prstGeom prst="rect">
            <a:avLst/>
          </a:prstGeom>
          <a:ln>
            <a:noFill/>
          </a:ln>
        </p:spPr>
      </p:pic>
      <p:pic>
        <p:nvPicPr>
          <p:cNvPr id="99" name="Picture 98">
            <a:extLst>
              <a:ext uri="{FF2B5EF4-FFF2-40B4-BE49-F238E27FC236}">
                <a16:creationId xmlns:a16="http://schemas.microsoft.com/office/drawing/2014/main" id="{A4A3CE46-ECB6-49EC-ADFC-E94D78E78FA0}"/>
              </a:ext>
            </a:extLst>
          </p:cNvPr>
          <p:cNvPicPr>
            <a:picLocks noChangeAspect="1"/>
          </p:cNvPicPr>
          <p:nvPr/>
        </p:nvPicPr>
        <p:blipFill>
          <a:blip r:embed="rId33"/>
          <a:stretch>
            <a:fillRect/>
          </a:stretch>
        </p:blipFill>
        <p:spPr>
          <a:xfrm>
            <a:off x="6018549" y="5712145"/>
            <a:ext cx="502920" cy="502920"/>
          </a:xfrm>
          <a:prstGeom prst="rect">
            <a:avLst/>
          </a:prstGeom>
          <a:ln>
            <a:solidFill>
              <a:schemeClr val="bg1">
                <a:lumMod val="95000"/>
              </a:schemeClr>
            </a:solidFill>
          </a:ln>
        </p:spPr>
      </p:pic>
      <p:sp>
        <p:nvSpPr>
          <p:cNvPr id="100" name="Text Placeholder 6">
            <a:extLst>
              <a:ext uri="{FF2B5EF4-FFF2-40B4-BE49-F238E27FC236}">
                <a16:creationId xmlns:a16="http://schemas.microsoft.com/office/drawing/2014/main" id="{F0881808-5450-4D04-9838-D034D816BC9F}"/>
              </a:ext>
            </a:extLst>
          </p:cNvPr>
          <p:cNvSpPr txBox="1">
            <a:spLocks/>
          </p:cNvSpPr>
          <p:nvPr/>
        </p:nvSpPr>
        <p:spPr>
          <a:xfrm>
            <a:off x="5782620" y="6265111"/>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latin typeface="+mn-lt"/>
              </a:rPr>
              <a:t>Emercoin</a:t>
            </a:r>
            <a:endParaRPr lang="en-US" sz="1000">
              <a:solidFill>
                <a:schemeClr val="tx1"/>
              </a:solidFill>
              <a:latin typeface="+mn-lt"/>
            </a:endParaRPr>
          </a:p>
        </p:txBody>
      </p:sp>
      <p:pic>
        <p:nvPicPr>
          <p:cNvPr id="102" name="Picture 101">
            <a:extLst>
              <a:ext uri="{FF2B5EF4-FFF2-40B4-BE49-F238E27FC236}">
                <a16:creationId xmlns:a16="http://schemas.microsoft.com/office/drawing/2014/main" id="{330B899E-1A4F-4A00-9E42-9628E894BFD0}"/>
              </a:ext>
            </a:extLst>
          </p:cNvPr>
          <p:cNvPicPr>
            <a:picLocks noChangeAspect="1"/>
          </p:cNvPicPr>
          <p:nvPr/>
        </p:nvPicPr>
        <p:blipFill>
          <a:blip r:embed="rId34"/>
          <a:stretch>
            <a:fillRect/>
          </a:stretch>
        </p:blipFill>
        <p:spPr>
          <a:xfrm>
            <a:off x="7445509" y="5647526"/>
            <a:ext cx="502920" cy="502920"/>
          </a:xfrm>
          <a:prstGeom prst="rect">
            <a:avLst/>
          </a:prstGeom>
          <a:ln>
            <a:solidFill>
              <a:schemeClr val="bg1">
                <a:lumMod val="95000"/>
              </a:schemeClr>
            </a:solidFill>
          </a:ln>
        </p:spPr>
      </p:pic>
      <p:pic>
        <p:nvPicPr>
          <p:cNvPr id="105" name="Picture 104" descr="A picture containing clipart&#10;&#10;Description generated with very high confidence">
            <a:extLst>
              <a:ext uri="{FF2B5EF4-FFF2-40B4-BE49-F238E27FC236}">
                <a16:creationId xmlns:a16="http://schemas.microsoft.com/office/drawing/2014/main" id="{2EE7A4B8-7E59-47D6-B9EE-3D7B67BC2ACA}"/>
              </a:ext>
            </a:extLst>
          </p:cNvPr>
          <p:cNvPicPr>
            <a:picLocks noChangeAspect="1"/>
          </p:cNvPicPr>
          <p:nvPr/>
        </p:nvPicPr>
        <p:blipFill>
          <a:blip r:embed="rId35"/>
          <a:stretch>
            <a:fillRect/>
          </a:stretch>
        </p:blipFill>
        <p:spPr>
          <a:xfrm>
            <a:off x="4127841" y="5652583"/>
            <a:ext cx="502920" cy="502920"/>
          </a:xfrm>
          <a:prstGeom prst="rect">
            <a:avLst/>
          </a:prstGeom>
          <a:ln>
            <a:noFill/>
          </a:ln>
        </p:spPr>
      </p:pic>
      <p:sp>
        <p:nvSpPr>
          <p:cNvPr id="106" name="Text Placeholder 6">
            <a:extLst>
              <a:ext uri="{FF2B5EF4-FFF2-40B4-BE49-F238E27FC236}">
                <a16:creationId xmlns:a16="http://schemas.microsoft.com/office/drawing/2014/main" id="{BFD5607B-99C4-475B-9A15-E94A0FB1C5D0}"/>
              </a:ext>
            </a:extLst>
          </p:cNvPr>
          <p:cNvSpPr txBox="1">
            <a:spLocks/>
          </p:cNvSpPr>
          <p:nvPr/>
        </p:nvSpPr>
        <p:spPr>
          <a:xfrm>
            <a:off x="4000319" y="6239671"/>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Chain</a:t>
            </a:r>
          </a:p>
        </p:txBody>
      </p:sp>
      <p:pic>
        <p:nvPicPr>
          <p:cNvPr id="108" name="Picture 107">
            <a:extLst>
              <a:ext uri="{FF2B5EF4-FFF2-40B4-BE49-F238E27FC236}">
                <a16:creationId xmlns:a16="http://schemas.microsoft.com/office/drawing/2014/main" id="{AF198759-54BD-407B-9DD8-A06FC78F87EC}"/>
              </a:ext>
            </a:extLst>
          </p:cNvPr>
          <p:cNvPicPr>
            <a:picLocks noChangeAspect="1"/>
          </p:cNvPicPr>
          <p:nvPr/>
        </p:nvPicPr>
        <p:blipFill>
          <a:blip r:embed="rId36"/>
          <a:stretch>
            <a:fillRect/>
          </a:stretch>
        </p:blipFill>
        <p:spPr>
          <a:xfrm>
            <a:off x="8264382" y="5652877"/>
            <a:ext cx="502920" cy="502920"/>
          </a:xfrm>
          <a:prstGeom prst="rect">
            <a:avLst/>
          </a:prstGeom>
          <a:ln>
            <a:solidFill>
              <a:schemeClr val="bg1">
                <a:lumMod val="95000"/>
              </a:schemeClr>
            </a:solidFill>
          </a:ln>
        </p:spPr>
      </p:pic>
      <p:pic>
        <p:nvPicPr>
          <p:cNvPr id="96" name="Picture 95" descr="A close up of a logo&#10;&#10;Description generated with very high confidence">
            <a:extLst>
              <a:ext uri="{FF2B5EF4-FFF2-40B4-BE49-F238E27FC236}">
                <a16:creationId xmlns:a16="http://schemas.microsoft.com/office/drawing/2014/main" id="{B47FF1A6-A52A-4BB0-8482-6142C8598CDA}"/>
              </a:ext>
            </a:extLst>
          </p:cNvPr>
          <p:cNvPicPr>
            <a:picLocks noChangeAspect="1"/>
          </p:cNvPicPr>
          <p:nvPr/>
        </p:nvPicPr>
        <p:blipFill>
          <a:blip r:embed="rId37"/>
          <a:stretch>
            <a:fillRect/>
          </a:stretch>
        </p:blipFill>
        <p:spPr>
          <a:xfrm>
            <a:off x="4949787" y="1439822"/>
            <a:ext cx="502920" cy="502920"/>
          </a:xfrm>
          <a:prstGeom prst="rect">
            <a:avLst/>
          </a:prstGeom>
          <a:ln>
            <a:solidFill>
              <a:schemeClr val="bg1">
                <a:lumMod val="95000"/>
              </a:schemeClr>
            </a:solidFill>
          </a:ln>
        </p:spPr>
      </p:pic>
      <p:pic>
        <p:nvPicPr>
          <p:cNvPr id="14" name="Picture 13">
            <a:extLst>
              <a:ext uri="{FF2B5EF4-FFF2-40B4-BE49-F238E27FC236}">
                <a16:creationId xmlns:a16="http://schemas.microsoft.com/office/drawing/2014/main" id="{06ECDE63-182B-443D-BBAA-1013355FA292}"/>
              </a:ext>
            </a:extLst>
          </p:cNvPr>
          <p:cNvPicPr>
            <a:picLocks noChangeAspect="1"/>
          </p:cNvPicPr>
          <p:nvPr/>
        </p:nvPicPr>
        <p:blipFill>
          <a:blip r:embed="rId38"/>
          <a:stretch>
            <a:fillRect/>
          </a:stretch>
        </p:blipFill>
        <p:spPr>
          <a:xfrm>
            <a:off x="3432338" y="1477261"/>
            <a:ext cx="502920" cy="502920"/>
          </a:xfrm>
          <a:prstGeom prst="rect">
            <a:avLst/>
          </a:prstGeom>
          <a:ln>
            <a:solidFill>
              <a:schemeClr val="bg1">
                <a:lumMod val="95000"/>
              </a:schemeClr>
            </a:solidFill>
          </a:ln>
        </p:spPr>
      </p:pic>
      <p:sp>
        <p:nvSpPr>
          <p:cNvPr id="104" name="Text Placeholder 6">
            <a:extLst>
              <a:ext uri="{FF2B5EF4-FFF2-40B4-BE49-F238E27FC236}">
                <a16:creationId xmlns:a16="http://schemas.microsoft.com/office/drawing/2014/main" id="{3D607FF0-AAF8-4FB5-B5EA-E5D8CF9537A4}"/>
              </a:ext>
            </a:extLst>
          </p:cNvPr>
          <p:cNvSpPr txBox="1">
            <a:spLocks/>
          </p:cNvSpPr>
          <p:nvPr/>
        </p:nvSpPr>
        <p:spPr>
          <a:xfrm>
            <a:off x="3068161" y="1929830"/>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CentOS</a:t>
            </a:r>
          </a:p>
        </p:txBody>
      </p:sp>
      <p:pic>
        <p:nvPicPr>
          <p:cNvPr id="19" name="Picture 18" descr="SUSE">
            <a:extLst>
              <a:ext uri="{FF2B5EF4-FFF2-40B4-BE49-F238E27FC236}">
                <a16:creationId xmlns:a16="http://schemas.microsoft.com/office/drawing/2014/main" id="{67BA448C-C991-46C9-9FFB-0FB021E7BCE0}"/>
              </a:ext>
            </a:extLst>
          </p:cNvPr>
          <p:cNvPicPr>
            <a:picLocks noChangeAspect="1"/>
          </p:cNvPicPr>
          <p:nvPr/>
        </p:nvPicPr>
        <p:blipFill>
          <a:blip r:embed="rId39"/>
          <a:stretch>
            <a:fillRect/>
          </a:stretch>
        </p:blipFill>
        <p:spPr>
          <a:xfrm>
            <a:off x="5819351" y="1450506"/>
            <a:ext cx="502920" cy="502920"/>
          </a:xfrm>
          <a:prstGeom prst="rect">
            <a:avLst/>
          </a:prstGeom>
          <a:ln>
            <a:solidFill>
              <a:schemeClr val="bg1">
                <a:lumMod val="95000"/>
              </a:schemeClr>
            </a:solidFill>
          </a:ln>
        </p:spPr>
      </p:pic>
      <p:pic>
        <p:nvPicPr>
          <p:cNvPr id="22" name="Picture 21" descr="A close up of a logo&#10;&#10;Description generated with high confidence">
            <a:extLst>
              <a:ext uri="{FF2B5EF4-FFF2-40B4-BE49-F238E27FC236}">
                <a16:creationId xmlns:a16="http://schemas.microsoft.com/office/drawing/2014/main" id="{F7F2EF4D-0A22-4B5F-9896-C1FBE128C0CB}"/>
              </a:ext>
            </a:extLst>
          </p:cNvPr>
          <p:cNvPicPr>
            <a:picLocks noChangeAspect="1"/>
          </p:cNvPicPr>
          <p:nvPr/>
        </p:nvPicPr>
        <p:blipFill>
          <a:blip r:embed="rId40"/>
          <a:stretch>
            <a:fillRect/>
          </a:stretch>
        </p:blipFill>
        <p:spPr>
          <a:xfrm>
            <a:off x="9978521" y="2216925"/>
            <a:ext cx="502920" cy="502920"/>
          </a:xfrm>
          <a:prstGeom prst="rect">
            <a:avLst/>
          </a:prstGeom>
          <a:ln>
            <a:solidFill>
              <a:schemeClr val="bg1">
                <a:lumMod val="95000"/>
              </a:schemeClr>
            </a:solidFill>
          </a:ln>
        </p:spPr>
      </p:pic>
      <p:pic>
        <p:nvPicPr>
          <p:cNvPr id="28" name="Picture 27" descr="A close up of a logo&#10;&#10;Description generated with high confidence">
            <a:extLst>
              <a:ext uri="{FF2B5EF4-FFF2-40B4-BE49-F238E27FC236}">
                <a16:creationId xmlns:a16="http://schemas.microsoft.com/office/drawing/2014/main" id="{E2A435EF-5755-45D8-BB2F-20AC265AF3EF}"/>
              </a:ext>
            </a:extLst>
          </p:cNvPr>
          <p:cNvPicPr>
            <a:picLocks noChangeAspect="1"/>
          </p:cNvPicPr>
          <p:nvPr/>
        </p:nvPicPr>
        <p:blipFill>
          <a:blip r:embed="rId41"/>
          <a:stretch>
            <a:fillRect/>
          </a:stretch>
        </p:blipFill>
        <p:spPr>
          <a:xfrm>
            <a:off x="3407003" y="3923326"/>
            <a:ext cx="502920" cy="502920"/>
          </a:xfrm>
          <a:prstGeom prst="rect">
            <a:avLst/>
          </a:prstGeom>
          <a:ln>
            <a:solidFill>
              <a:schemeClr val="bg1">
                <a:lumMod val="95000"/>
              </a:schemeClr>
            </a:solidFill>
          </a:ln>
        </p:spPr>
      </p:pic>
      <p:pic>
        <p:nvPicPr>
          <p:cNvPr id="42" name="Picture 41" descr="A picture containing object&#10;&#10;Description generated with high confidence">
            <a:extLst>
              <a:ext uri="{FF2B5EF4-FFF2-40B4-BE49-F238E27FC236}">
                <a16:creationId xmlns:a16="http://schemas.microsoft.com/office/drawing/2014/main" id="{02033B93-0E7B-4EEA-BBD7-00664F90945E}"/>
              </a:ext>
            </a:extLst>
          </p:cNvPr>
          <p:cNvPicPr>
            <a:picLocks noChangeAspect="1"/>
          </p:cNvPicPr>
          <p:nvPr/>
        </p:nvPicPr>
        <p:blipFill>
          <a:blip r:embed="rId42"/>
          <a:stretch>
            <a:fillRect/>
          </a:stretch>
        </p:blipFill>
        <p:spPr>
          <a:xfrm>
            <a:off x="7454658" y="4723836"/>
            <a:ext cx="502920" cy="502920"/>
          </a:xfrm>
          <a:prstGeom prst="rect">
            <a:avLst/>
          </a:prstGeom>
          <a:ln>
            <a:solidFill>
              <a:schemeClr val="bg1">
                <a:lumMod val="95000"/>
              </a:schemeClr>
            </a:solidFill>
          </a:ln>
        </p:spPr>
      </p:pic>
      <p:pic>
        <p:nvPicPr>
          <p:cNvPr id="52" name="Picture 51">
            <a:extLst>
              <a:ext uri="{FF2B5EF4-FFF2-40B4-BE49-F238E27FC236}">
                <a16:creationId xmlns:a16="http://schemas.microsoft.com/office/drawing/2014/main" id="{8AC6A7AA-01FE-4FE4-8594-C2AD219C778E}"/>
              </a:ext>
            </a:extLst>
          </p:cNvPr>
          <p:cNvPicPr>
            <a:picLocks noChangeAspect="1"/>
          </p:cNvPicPr>
          <p:nvPr/>
        </p:nvPicPr>
        <p:blipFill>
          <a:blip r:embed="rId43"/>
          <a:stretch>
            <a:fillRect/>
          </a:stretch>
        </p:blipFill>
        <p:spPr>
          <a:xfrm>
            <a:off x="5811324" y="4765796"/>
            <a:ext cx="502920" cy="502920"/>
          </a:xfrm>
          <a:prstGeom prst="rect">
            <a:avLst/>
          </a:prstGeom>
          <a:ln>
            <a:noFill/>
          </a:ln>
        </p:spPr>
      </p:pic>
      <p:cxnSp>
        <p:nvCxnSpPr>
          <p:cNvPr id="98" name="Straight Connector 97">
            <a:extLst>
              <a:ext uri="{FF2B5EF4-FFF2-40B4-BE49-F238E27FC236}">
                <a16:creationId xmlns:a16="http://schemas.microsoft.com/office/drawing/2014/main" id="{D11E8F61-19E8-4AB9-8C73-EDA34CBBB5FE}"/>
              </a:ext>
            </a:extLst>
          </p:cNvPr>
          <p:cNvCxnSpPr/>
          <p:nvPr/>
        </p:nvCxnSpPr>
        <p:spPr>
          <a:xfrm>
            <a:off x="3130158" y="5676535"/>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EA13F03-1308-4FEC-AC83-508B357F89F3}"/>
              </a:ext>
            </a:extLst>
          </p:cNvPr>
          <p:cNvSpPr/>
          <p:nvPr/>
        </p:nvSpPr>
        <p:spPr bwMode="auto">
          <a:xfrm>
            <a:off x="10933233" y="4805048"/>
            <a:ext cx="502920" cy="5029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 LOGO HERE</a:t>
            </a:r>
          </a:p>
        </p:txBody>
      </p:sp>
      <p:sp>
        <p:nvSpPr>
          <p:cNvPr id="110" name="Rectangle 109">
            <a:extLst>
              <a:ext uri="{FF2B5EF4-FFF2-40B4-BE49-F238E27FC236}">
                <a16:creationId xmlns:a16="http://schemas.microsoft.com/office/drawing/2014/main" id="{7C6F7034-A4B7-4844-B11D-7F8E2B51E220}"/>
              </a:ext>
            </a:extLst>
          </p:cNvPr>
          <p:cNvSpPr/>
          <p:nvPr/>
        </p:nvSpPr>
        <p:spPr bwMode="auto">
          <a:xfrm>
            <a:off x="10933233" y="2207059"/>
            <a:ext cx="502920" cy="502920"/>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 LOGO HERE</a:t>
            </a:r>
          </a:p>
        </p:txBody>
      </p:sp>
      <p:sp>
        <p:nvSpPr>
          <p:cNvPr id="111" name="Rectangle 110">
            <a:extLst>
              <a:ext uri="{FF2B5EF4-FFF2-40B4-BE49-F238E27FC236}">
                <a16:creationId xmlns:a16="http://schemas.microsoft.com/office/drawing/2014/main" id="{D869578D-E745-4306-85BF-1FD3A6C4A920}"/>
              </a:ext>
            </a:extLst>
          </p:cNvPr>
          <p:cNvSpPr/>
          <p:nvPr/>
        </p:nvSpPr>
        <p:spPr bwMode="auto">
          <a:xfrm>
            <a:off x="10933233" y="3126427"/>
            <a:ext cx="502920" cy="5029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 LOGO HERE</a:t>
            </a:r>
          </a:p>
        </p:txBody>
      </p:sp>
      <p:sp>
        <p:nvSpPr>
          <p:cNvPr id="112" name="Rectangle 111">
            <a:extLst>
              <a:ext uri="{FF2B5EF4-FFF2-40B4-BE49-F238E27FC236}">
                <a16:creationId xmlns:a16="http://schemas.microsoft.com/office/drawing/2014/main" id="{7D56A704-C8FB-4F40-988F-57D4F5B9E3E9}"/>
              </a:ext>
            </a:extLst>
          </p:cNvPr>
          <p:cNvSpPr/>
          <p:nvPr/>
        </p:nvSpPr>
        <p:spPr bwMode="auto">
          <a:xfrm>
            <a:off x="10933233" y="3930158"/>
            <a:ext cx="502920" cy="5029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 LOGO HERE</a:t>
            </a:r>
          </a:p>
        </p:txBody>
      </p:sp>
      <p:pic>
        <p:nvPicPr>
          <p:cNvPr id="13" name="Picture 12" descr="A drawing of a cartoon character&#10;&#10;Description generated with high confidence">
            <a:extLst>
              <a:ext uri="{FF2B5EF4-FFF2-40B4-BE49-F238E27FC236}">
                <a16:creationId xmlns:a16="http://schemas.microsoft.com/office/drawing/2014/main" id="{5CF378F4-6EB5-451E-A66C-B8A04819F1D3}"/>
              </a:ext>
            </a:extLst>
          </p:cNvPr>
          <p:cNvPicPr>
            <a:picLocks noChangeAspect="1"/>
          </p:cNvPicPr>
          <p:nvPr/>
        </p:nvPicPr>
        <p:blipFill>
          <a:blip r:embed="rId44"/>
          <a:stretch>
            <a:fillRect/>
          </a:stretch>
        </p:blipFill>
        <p:spPr>
          <a:xfrm>
            <a:off x="6653275" y="4802875"/>
            <a:ext cx="502920" cy="502920"/>
          </a:xfrm>
          <a:prstGeom prst="rect">
            <a:avLst/>
          </a:prstGeom>
          <a:ln>
            <a:solidFill>
              <a:schemeClr val="bg1">
                <a:lumMod val="95000"/>
              </a:schemeClr>
            </a:solidFill>
          </a:ln>
        </p:spPr>
      </p:pic>
      <p:pic>
        <p:nvPicPr>
          <p:cNvPr id="20" name="Picture 19">
            <a:extLst>
              <a:ext uri="{FF2B5EF4-FFF2-40B4-BE49-F238E27FC236}">
                <a16:creationId xmlns:a16="http://schemas.microsoft.com/office/drawing/2014/main" id="{EB038DC2-2D9A-4686-9451-B98E3593A9A1}"/>
              </a:ext>
            </a:extLst>
          </p:cNvPr>
          <p:cNvPicPr>
            <a:picLocks noChangeAspect="1"/>
          </p:cNvPicPr>
          <p:nvPr/>
        </p:nvPicPr>
        <p:blipFill>
          <a:blip r:embed="rId45"/>
          <a:stretch>
            <a:fillRect/>
          </a:stretch>
        </p:blipFill>
        <p:spPr>
          <a:xfrm>
            <a:off x="8264382" y="3981476"/>
            <a:ext cx="502920" cy="502920"/>
          </a:xfrm>
          <a:prstGeom prst="rect">
            <a:avLst/>
          </a:prstGeom>
          <a:ln>
            <a:solidFill>
              <a:schemeClr val="bg1">
                <a:lumMod val="95000"/>
              </a:schemeClr>
            </a:solidFill>
          </a:ln>
        </p:spPr>
      </p:pic>
      <p:pic>
        <p:nvPicPr>
          <p:cNvPr id="24" name="Picture 23">
            <a:extLst>
              <a:ext uri="{FF2B5EF4-FFF2-40B4-BE49-F238E27FC236}">
                <a16:creationId xmlns:a16="http://schemas.microsoft.com/office/drawing/2014/main" id="{B352545C-6A70-4C6D-B149-0A2A2ED1F2FD}"/>
              </a:ext>
            </a:extLst>
          </p:cNvPr>
          <p:cNvPicPr>
            <a:picLocks noChangeAspect="1"/>
          </p:cNvPicPr>
          <p:nvPr/>
        </p:nvPicPr>
        <p:blipFill>
          <a:blip r:embed="rId46"/>
          <a:stretch>
            <a:fillRect/>
          </a:stretch>
        </p:blipFill>
        <p:spPr>
          <a:xfrm>
            <a:off x="4916532" y="3916275"/>
            <a:ext cx="502920" cy="502920"/>
          </a:xfrm>
          <a:prstGeom prst="rect">
            <a:avLst/>
          </a:prstGeom>
          <a:ln>
            <a:solidFill>
              <a:schemeClr val="bg1">
                <a:lumMod val="95000"/>
              </a:schemeClr>
            </a:solidFill>
          </a:ln>
        </p:spPr>
      </p:pic>
      <p:pic>
        <p:nvPicPr>
          <p:cNvPr id="33" name="Picture 32" descr="A close up of a sign&#10;&#10;Description generated with very high confidence">
            <a:extLst>
              <a:ext uri="{FF2B5EF4-FFF2-40B4-BE49-F238E27FC236}">
                <a16:creationId xmlns:a16="http://schemas.microsoft.com/office/drawing/2014/main" id="{1AEF621D-ED67-4E49-A299-71913F06C0A5}"/>
              </a:ext>
            </a:extLst>
          </p:cNvPr>
          <p:cNvPicPr>
            <a:picLocks noChangeAspect="1"/>
          </p:cNvPicPr>
          <p:nvPr/>
        </p:nvPicPr>
        <p:blipFill>
          <a:blip r:embed="rId47"/>
          <a:stretch>
            <a:fillRect/>
          </a:stretch>
        </p:blipFill>
        <p:spPr>
          <a:xfrm>
            <a:off x="9978521" y="3887112"/>
            <a:ext cx="502920" cy="502920"/>
          </a:xfrm>
          <a:prstGeom prst="rect">
            <a:avLst/>
          </a:prstGeom>
          <a:ln>
            <a:solidFill>
              <a:schemeClr val="bg1">
                <a:lumMod val="95000"/>
              </a:schemeClr>
            </a:solidFill>
          </a:ln>
        </p:spPr>
      </p:pic>
      <p:sp>
        <p:nvSpPr>
          <p:cNvPr id="115" name="Text Placeholder 6">
            <a:extLst>
              <a:ext uri="{FF2B5EF4-FFF2-40B4-BE49-F238E27FC236}">
                <a16:creationId xmlns:a16="http://schemas.microsoft.com/office/drawing/2014/main" id="{3C2FFAA3-1CD1-4C6C-B9B1-F4ADA0B5930A}"/>
              </a:ext>
            </a:extLst>
          </p:cNvPr>
          <p:cNvSpPr txBox="1">
            <a:spLocks/>
          </p:cNvSpPr>
          <p:nvPr/>
        </p:nvSpPr>
        <p:spPr>
          <a:xfrm>
            <a:off x="7335102" y="6231535"/>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R3</a:t>
            </a:r>
          </a:p>
        </p:txBody>
      </p:sp>
      <p:sp>
        <p:nvSpPr>
          <p:cNvPr id="116" name="Rectangle 115">
            <a:extLst>
              <a:ext uri="{FF2B5EF4-FFF2-40B4-BE49-F238E27FC236}">
                <a16:creationId xmlns:a16="http://schemas.microsoft.com/office/drawing/2014/main" id="{B1EF3097-30B2-4007-8559-B15F3C6FAFE2}"/>
              </a:ext>
            </a:extLst>
          </p:cNvPr>
          <p:cNvSpPr/>
          <p:nvPr/>
        </p:nvSpPr>
        <p:spPr bwMode="auto">
          <a:xfrm>
            <a:off x="9076283" y="5674183"/>
            <a:ext cx="502920" cy="5029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 LOGO HERE</a:t>
            </a:r>
          </a:p>
        </p:txBody>
      </p:sp>
      <p:pic>
        <p:nvPicPr>
          <p:cNvPr id="118" name="Picture 117">
            <a:extLst>
              <a:ext uri="{FF2B5EF4-FFF2-40B4-BE49-F238E27FC236}">
                <a16:creationId xmlns:a16="http://schemas.microsoft.com/office/drawing/2014/main" id="{6A3BD143-7C51-4900-97CD-B0EC2D80440C}"/>
              </a:ext>
            </a:extLst>
          </p:cNvPr>
          <p:cNvPicPr>
            <a:picLocks noChangeAspect="1"/>
          </p:cNvPicPr>
          <p:nvPr/>
        </p:nvPicPr>
        <p:blipFill>
          <a:blip r:embed="rId48"/>
          <a:stretch>
            <a:fillRect/>
          </a:stretch>
        </p:blipFill>
        <p:spPr>
          <a:xfrm>
            <a:off x="8264382" y="2207059"/>
            <a:ext cx="502920" cy="502920"/>
          </a:xfrm>
          <a:prstGeom prst="rect">
            <a:avLst/>
          </a:prstGeom>
          <a:ln>
            <a:solidFill>
              <a:schemeClr val="bg1">
                <a:lumMod val="95000"/>
              </a:schemeClr>
            </a:solidFill>
          </a:ln>
        </p:spPr>
      </p:pic>
      <p:pic>
        <p:nvPicPr>
          <p:cNvPr id="121" name="Picture 120">
            <a:extLst>
              <a:ext uri="{FF2B5EF4-FFF2-40B4-BE49-F238E27FC236}">
                <a16:creationId xmlns:a16="http://schemas.microsoft.com/office/drawing/2014/main" id="{514B09B7-FE9C-4E60-BF6F-22ACE02619F8}"/>
              </a:ext>
            </a:extLst>
          </p:cNvPr>
          <p:cNvPicPr>
            <a:picLocks noChangeAspect="1"/>
          </p:cNvPicPr>
          <p:nvPr/>
        </p:nvPicPr>
        <p:blipFill>
          <a:blip r:embed="rId49"/>
          <a:stretch>
            <a:fillRect/>
          </a:stretch>
        </p:blipFill>
        <p:spPr>
          <a:xfrm>
            <a:off x="5819351" y="2229919"/>
            <a:ext cx="457200" cy="457200"/>
          </a:xfrm>
          <a:prstGeom prst="rect">
            <a:avLst/>
          </a:prstGeom>
          <a:ln>
            <a:solidFill>
              <a:schemeClr val="bg1">
                <a:lumMod val="95000"/>
              </a:schemeClr>
            </a:solidFill>
          </a:ln>
        </p:spPr>
      </p:pic>
      <p:sp>
        <p:nvSpPr>
          <p:cNvPr id="203" name="Text Placeholder 6">
            <a:extLst>
              <a:ext uri="{FF2B5EF4-FFF2-40B4-BE49-F238E27FC236}">
                <a16:creationId xmlns:a16="http://schemas.microsoft.com/office/drawing/2014/main" id="{43B69266-11FB-46C4-9267-38ED8AD088A2}"/>
              </a:ext>
            </a:extLst>
          </p:cNvPr>
          <p:cNvSpPr txBox="1">
            <a:spLocks/>
          </p:cNvSpPr>
          <p:nvPr/>
        </p:nvSpPr>
        <p:spPr>
          <a:xfrm>
            <a:off x="9064292" y="2696071"/>
            <a:ext cx="916213"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Palo Alto Networks</a:t>
            </a:r>
          </a:p>
        </p:txBody>
      </p:sp>
      <p:sp>
        <p:nvSpPr>
          <p:cNvPr id="204" name="Text Placeholder 6">
            <a:extLst>
              <a:ext uri="{FF2B5EF4-FFF2-40B4-BE49-F238E27FC236}">
                <a16:creationId xmlns:a16="http://schemas.microsoft.com/office/drawing/2014/main" id="{99B04FE3-D900-40F6-9200-ECE21FE4CAF6}"/>
              </a:ext>
            </a:extLst>
          </p:cNvPr>
          <p:cNvSpPr txBox="1">
            <a:spLocks/>
          </p:cNvSpPr>
          <p:nvPr/>
        </p:nvSpPr>
        <p:spPr>
          <a:xfrm>
            <a:off x="3912704" y="2769257"/>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Barracuda</a:t>
            </a:r>
          </a:p>
        </p:txBody>
      </p:sp>
      <p:sp>
        <p:nvSpPr>
          <p:cNvPr id="205" name="Text Placeholder 6">
            <a:extLst>
              <a:ext uri="{FF2B5EF4-FFF2-40B4-BE49-F238E27FC236}">
                <a16:creationId xmlns:a16="http://schemas.microsoft.com/office/drawing/2014/main" id="{6134CD2E-ABC8-43F0-9631-2DE25A23FB15}"/>
              </a:ext>
            </a:extLst>
          </p:cNvPr>
          <p:cNvSpPr txBox="1">
            <a:spLocks/>
          </p:cNvSpPr>
          <p:nvPr/>
        </p:nvSpPr>
        <p:spPr>
          <a:xfrm>
            <a:off x="4632770" y="2769257"/>
            <a:ext cx="1274588"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Check Point</a:t>
            </a:r>
          </a:p>
        </p:txBody>
      </p:sp>
      <p:sp>
        <p:nvSpPr>
          <p:cNvPr id="206" name="Text Placeholder 6">
            <a:extLst>
              <a:ext uri="{FF2B5EF4-FFF2-40B4-BE49-F238E27FC236}">
                <a16:creationId xmlns:a16="http://schemas.microsoft.com/office/drawing/2014/main" id="{20EE7ED6-C570-49C2-9E87-187D2799ED5D}"/>
              </a:ext>
            </a:extLst>
          </p:cNvPr>
          <p:cNvSpPr txBox="1">
            <a:spLocks/>
          </p:cNvSpPr>
          <p:nvPr/>
        </p:nvSpPr>
        <p:spPr>
          <a:xfrm>
            <a:off x="8264382" y="2769257"/>
            <a:ext cx="632260"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Fortinet</a:t>
            </a:r>
          </a:p>
        </p:txBody>
      </p:sp>
      <p:sp>
        <p:nvSpPr>
          <p:cNvPr id="207" name="Text Placeholder 6">
            <a:extLst>
              <a:ext uri="{FF2B5EF4-FFF2-40B4-BE49-F238E27FC236}">
                <a16:creationId xmlns:a16="http://schemas.microsoft.com/office/drawing/2014/main" id="{64B11657-7682-4A3D-8D03-29F5299154AD}"/>
              </a:ext>
            </a:extLst>
          </p:cNvPr>
          <p:cNvSpPr txBox="1">
            <a:spLocks/>
          </p:cNvSpPr>
          <p:nvPr/>
        </p:nvSpPr>
        <p:spPr>
          <a:xfrm>
            <a:off x="3068161" y="2759443"/>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Aqua</a:t>
            </a:r>
          </a:p>
        </p:txBody>
      </p:sp>
      <p:sp>
        <p:nvSpPr>
          <p:cNvPr id="92" name="Text Placeholder 6">
            <a:extLst>
              <a:ext uri="{FF2B5EF4-FFF2-40B4-BE49-F238E27FC236}">
                <a16:creationId xmlns:a16="http://schemas.microsoft.com/office/drawing/2014/main" id="{7FEEF100-2F01-4345-A02C-63C844EA84B4}"/>
              </a:ext>
            </a:extLst>
          </p:cNvPr>
          <p:cNvSpPr txBox="1">
            <a:spLocks/>
          </p:cNvSpPr>
          <p:nvPr/>
        </p:nvSpPr>
        <p:spPr>
          <a:xfrm>
            <a:off x="9771874" y="4460385"/>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HPE</a:t>
            </a:r>
          </a:p>
        </p:txBody>
      </p:sp>
      <p:sp>
        <p:nvSpPr>
          <p:cNvPr id="93" name="Text Placeholder 6">
            <a:extLst>
              <a:ext uri="{FF2B5EF4-FFF2-40B4-BE49-F238E27FC236}">
                <a16:creationId xmlns:a16="http://schemas.microsoft.com/office/drawing/2014/main" id="{ECB0283F-ABA7-4959-9022-8DFBCD6F927A}"/>
              </a:ext>
            </a:extLst>
          </p:cNvPr>
          <p:cNvSpPr txBox="1">
            <a:spLocks/>
          </p:cNvSpPr>
          <p:nvPr/>
        </p:nvSpPr>
        <p:spPr>
          <a:xfrm>
            <a:off x="4795698" y="6239671"/>
            <a:ext cx="916213" cy="4616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Enterprise Ethereum Alliance</a:t>
            </a:r>
          </a:p>
        </p:txBody>
      </p:sp>
      <p:sp>
        <p:nvSpPr>
          <p:cNvPr id="101" name="Text Placeholder 6">
            <a:extLst>
              <a:ext uri="{FF2B5EF4-FFF2-40B4-BE49-F238E27FC236}">
                <a16:creationId xmlns:a16="http://schemas.microsoft.com/office/drawing/2014/main" id="{888D5976-2A5A-4D24-94BD-AD2C4F61DD8B}"/>
              </a:ext>
            </a:extLst>
          </p:cNvPr>
          <p:cNvSpPr txBox="1">
            <a:spLocks/>
          </p:cNvSpPr>
          <p:nvPr/>
        </p:nvSpPr>
        <p:spPr>
          <a:xfrm>
            <a:off x="7234277" y="5302788"/>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Mesosphere</a:t>
            </a:r>
          </a:p>
        </p:txBody>
      </p:sp>
      <p:sp>
        <p:nvSpPr>
          <p:cNvPr id="103" name="Text Placeholder 6">
            <a:extLst>
              <a:ext uri="{FF2B5EF4-FFF2-40B4-BE49-F238E27FC236}">
                <a16:creationId xmlns:a16="http://schemas.microsoft.com/office/drawing/2014/main" id="{6E33F0BE-3AE0-4514-9CB4-6C9B87383ECC}"/>
              </a:ext>
            </a:extLst>
          </p:cNvPr>
          <p:cNvSpPr txBox="1">
            <a:spLocks/>
          </p:cNvSpPr>
          <p:nvPr/>
        </p:nvSpPr>
        <p:spPr>
          <a:xfrm>
            <a:off x="5604677" y="5379732"/>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latin typeface="+mn-lt"/>
              </a:rPr>
              <a:t>GitHub</a:t>
            </a:r>
          </a:p>
        </p:txBody>
      </p:sp>
    </p:spTree>
    <p:extLst>
      <p:ext uri="{BB962C8B-B14F-4D97-AF65-F5344CB8AC3E}">
        <p14:creationId xmlns:p14="http://schemas.microsoft.com/office/powerpoint/2010/main" val="19507765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8733FD99-251B-4DA8-A3AD-DCA1CB0FCE53}"/>
              </a:ext>
            </a:extLst>
          </p:cNvPr>
          <p:cNvGraphicFramePr>
            <a:graphicFrameLocks noChangeAspect="1"/>
          </p:cNvGraphicFramePr>
          <p:nvPr>
            <p:custDataLst>
              <p:tags r:id="rId2"/>
            </p:custDataLst>
            <p:extLst>
              <p:ext uri="{D42A27DB-BD31-4B8C-83A1-F6EECF244321}">
                <p14:modId xmlns:p14="http://schemas.microsoft.com/office/powerpoint/2010/main" val="15734508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6"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8733FD99-251B-4DA8-A3AD-DCA1CB0FCE53}"/>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graphicFrame>
        <p:nvGraphicFramePr>
          <p:cNvPr id="78" name="Table 77">
            <a:extLst>
              <a:ext uri="{FF2B5EF4-FFF2-40B4-BE49-F238E27FC236}">
                <a16:creationId xmlns:a16="http://schemas.microsoft.com/office/drawing/2014/main" id="{CAC34156-8EBF-46BE-A29A-C57F282EFEDA}"/>
              </a:ext>
            </a:extLst>
          </p:cNvPr>
          <p:cNvGraphicFramePr>
            <a:graphicFrameLocks noGrp="1"/>
          </p:cNvGraphicFramePr>
          <p:nvPr>
            <p:extLst>
              <p:ext uri="{D42A27DB-BD31-4B8C-83A1-F6EECF244321}">
                <p14:modId xmlns:p14="http://schemas.microsoft.com/office/powerpoint/2010/main" val="3820226690"/>
              </p:ext>
            </p:extLst>
          </p:nvPr>
        </p:nvGraphicFramePr>
        <p:xfrm>
          <a:off x="590867" y="1339587"/>
          <a:ext cx="11015916" cy="5074921"/>
        </p:xfrm>
        <a:graphic>
          <a:graphicData uri="http://schemas.openxmlformats.org/drawingml/2006/table">
            <a:tbl>
              <a:tblPr firstRow="1" bandRow="1"/>
              <a:tblGrid>
                <a:gridCol w="2638470">
                  <a:extLst>
                    <a:ext uri="{9D8B030D-6E8A-4147-A177-3AD203B41FA5}">
                      <a16:colId xmlns:a16="http://schemas.microsoft.com/office/drawing/2014/main" val="3532082589"/>
                    </a:ext>
                  </a:extLst>
                </a:gridCol>
                <a:gridCol w="8377446">
                  <a:extLst>
                    <a:ext uri="{9D8B030D-6E8A-4147-A177-3AD203B41FA5}">
                      <a16:colId xmlns:a16="http://schemas.microsoft.com/office/drawing/2014/main" val="3600573989"/>
                    </a:ext>
                  </a:extLst>
                </a:gridCol>
              </a:tblGrid>
              <a:tr h="186198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tx1"/>
                          </a:solidFill>
                          <a:latin typeface="+mj-lt"/>
                        </a:rPr>
                        <a:t>SaaS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4294066735"/>
                  </a:ext>
                </a:extLst>
              </a:tr>
              <a:tr h="1070980">
                <a:tc>
                  <a:txBody>
                    <a:bodyPr/>
                    <a:lstStyle/>
                    <a:p>
                      <a:pPr marL="0" algn="l" defTabSz="932742" rtl="0" eaLnBrk="1" latinLnBrk="0" hangingPunct="1"/>
                      <a:r>
                        <a:rPr lang="en-IN" sz="1800" kern="1200">
                          <a:solidFill>
                            <a:schemeClr val="tx1"/>
                          </a:solidFill>
                          <a:latin typeface="+mj-lt"/>
                          <a:ea typeface="+mn-ea"/>
                          <a:cs typeface="+mn-cs"/>
                        </a:rPr>
                        <a:t>Office 365</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2754314643"/>
                  </a:ext>
                </a:extLst>
              </a:tr>
              <a:tr h="1070980">
                <a:tc>
                  <a:txBody>
                    <a:bodyPr/>
                    <a:lstStyle/>
                    <a:p>
                      <a:pPr marL="0" algn="l" defTabSz="932742" rtl="0" eaLnBrk="1" latinLnBrk="0" hangingPunct="1"/>
                      <a:r>
                        <a:rPr lang="en-IN" sz="1800" kern="1200">
                          <a:solidFill>
                            <a:schemeClr val="tx1"/>
                          </a:solidFill>
                          <a:latin typeface="+mj-lt"/>
                          <a:ea typeface="+mn-ea"/>
                          <a:cs typeface="+mn-cs"/>
                        </a:rPr>
                        <a:t>Dynamics 365</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1098662722"/>
                  </a:ext>
                </a:extLst>
              </a:tr>
              <a:tr h="1070980">
                <a:tc>
                  <a:txBody>
                    <a:bodyPr/>
                    <a:lstStyle/>
                    <a:p>
                      <a:pPr marL="0" algn="l" defTabSz="932742" rtl="0" eaLnBrk="1" latinLnBrk="0" hangingPunct="1"/>
                      <a:r>
                        <a:rPr lang="en-IN" sz="1800" kern="1200">
                          <a:solidFill>
                            <a:schemeClr val="tx1"/>
                          </a:solidFill>
                          <a:latin typeface="+mj-lt"/>
                          <a:ea typeface="+mn-ea"/>
                          <a:cs typeface="+mn-cs"/>
                        </a:rPr>
                        <a:t>Power BI</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37845993"/>
                  </a:ext>
                </a:extLst>
              </a:tr>
            </a:tbl>
          </a:graphicData>
        </a:graphic>
      </p:graphicFrame>
      <p:sp>
        <p:nvSpPr>
          <p:cNvPr id="3" name="Title 2">
            <a:extLst>
              <a:ext uri="{FF2B5EF4-FFF2-40B4-BE49-F238E27FC236}">
                <a16:creationId xmlns:a16="http://schemas.microsoft.com/office/drawing/2014/main" id="{41E7AF87-EC2B-4FB0-96E7-501C26289856}"/>
              </a:ext>
            </a:extLst>
          </p:cNvPr>
          <p:cNvSpPr>
            <a:spLocks noGrp="1"/>
          </p:cNvSpPr>
          <p:nvPr>
            <p:ph type="title"/>
          </p:nvPr>
        </p:nvSpPr>
        <p:spPr/>
        <p:txBody>
          <a:bodyPr/>
          <a:lstStyle/>
          <a:p>
            <a:r>
              <a:rPr lang="en-US">
                <a:solidFill>
                  <a:schemeClr val="accent3"/>
                </a:solidFill>
              </a:rPr>
              <a:t>AppSource </a:t>
            </a:r>
            <a:r>
              <a:rPr lang="en-US">
                <a:solidFill>
                  <a:sysClr val="windowText" lastClr="000000"/>
                </a:solidFill>
              </a:rPr>
              <a:t>-</a:t>
            </a:r>
            <a:r>
              <a:rPr lang="en-US">
                <a:solidFill>
                  <a:schemeClr val="accent3"/>
                </a:solidFill>
              </a:rPr>
              <a:t> </a:t>
            </a:r>
            <a:r>
              <a:rPr lang="en-US"/>
              <a:t>Industry and Productivity</a:t>
            </a:r>
            <a:endParaRPr lang="en-IN"/>
          </a:p>
        </p:txBody>
      </p:sp>
      <p:pic>
        <p:nvPicPr>
          <p:cNvPr id="53" name="Picture 52">
            <a:extLst>
              <a:ext uri="{FF2B5EF4-FFF2-40B4-BE49-F238E27FC236}">
                <a16:creationId xmlns:a16="http://schemas.microsoft.com/office/drawing/2014/main" id="{13CE73A7-C9D6-4757-A7A0-4C0B6BDF2B37}"/>
              </a:ext>
            </a:extLst>
          </p:cNvPr>
          <p:cNvPicPr>
            <a:picLocks noChangeAspect="1"/>
          </p:cNvPicPr>
          <p:nvPr/>
        </p:nvPicPr>
        <p:blipFill>
          <a:blip r:embed="rId7"/>
          <a:stretch>
            <a:fillRect/>
          </a:stretch>
        </p:blipFill>
        <p:spPr>
          <a:xfrm>
            <a:off x="3377143" y="2366674"/>
            <a:ext cx="640080" cy="640080"/>
          </a:xfrm>
          <a:prstGeom prst="rect">
            <a:avLst/>
          </a:prstGeom>
          <a:ln>
            <a:solidFill>
              <a:schemeClr val="bg1">
                <a:lumMod val="95000"/>
              </a:schemeClr>
            </a:solidFill>
          </a:ln>
        </p:spPr>
      </p:pic>
      <p:pic>
        <p:nvPicPr>
          <p:cNvPr id="54" name="Picture 53">
            <a:extLst>
              <a:ext uri="{FF2B5EF4-FFF2-40B4-BE49-F238E27FC236}">
                <a16:creationId xmlns:a16="http://schemas.microsoft.com/office/drawing/2014/main" id="{2DAD18E9-E4A2-495F-A34B-A6F6835900F3}"/>
              </a:ext>
            </a:extLst>
          </p:cNvPr>
          <p:cNvPicPr>
            <a:picLocks noChangeAspect="1"/>
          </p:cNvPicPr>
          <p:nvPr/>
        </p:nvPicPr>
        <p:blipFill>
          <a:blip r:embed="rId8"/>
          <a:stretch>
            <a:fillRect/>
          </a:stretch>
        </p:blipFill>
        <p:spPr>
          <a:xfrm>
            <a:off x="8060864" y="2419827"/>
            <a:ext cx="640080" cy="640080"/>
          </a:xfrm>
          <a:prstGeom prst="rect">
            <a:avLst/>
          </a:prstGeom>
          <a:ln>
            <a:noFill/>
          </a:ln>
          <a:effectLst/>
        </p:spPr>
      </p:pic>
      <p:pic>
        <p:nvPicPr>
          <p:cNvPr id="55" name="Picture 54">
            <a:extLst>
              <a:ext uri="{FF2B5EF4-FFF2-40B4-BE49-F238E27FC236}">
                <a16:creationId xmlns:a16="http://schemas.microsoft.com/office/drawing/2014/main" id="{C57104CF-3733-4E24-9BBC-8BAA865CBD14}"/>
              </a:ext>
            </a:extLst>
          </p:cNvPr>
          <p:cNvPicPr>
            <a:picLocks noChangeAspect="1"/>
          </p:cNvPicPr>
          <p:nvPr/>
        </p:nvPicPr>
        <p:blipFill>
          <a:blip r:embed="rId9"/>
          <a:stretch>
            <a:fillRect/>
          </a:stretch>
        </p:blipFill>
        <p:spPr>
          <a:xfrm>
            <a:off x="4368484" y="2440731"/>
            <a:ext cx="640080" cy="640080"/>
          </a:xfrm>
          <a:prstGeom prst="rect">
            <a:avLst/>
          </a:prstGeom>
          <a:ln>
            <a:solidFill>
              <a:schemeClr val="bg1">
                <a:lumMod val="95000"/>
              </a:schemeClr>
            </a:solidFill>
          </a:ln>
        </p:spPr>
      </p:pic>
      <p:pic>
        <p:nvPicPr>
          <p:cNvPr id="56" name="Picture 55">
            <a:extLst>
              <a:ext uri="{FF2B5EF4-FFF2-40B4-BE49-F238E27FC236}">
                <a16:creationId xmlns:a16="http://schemas.microsoft.com/office/drawing/2014/main" id="{CB68E9B9-3A73-455C-A4B9-C0C9106ABC91}"/>
              </a:ext>
            </a:extLst>
          </p:cNvPr>
          <p:cNvPicPr>
            <a:picLocks noChangeAspect="1"/>
          </p:cNvPicPr>
          <p:nvPr/>
        </p:nvPicPr>
        <p:blipFill>
          <a:blip r:embed="rId10"/>
          <a:stretch>
            <a:fillRect/>
          </a:stretch>
        </p:blipFill>
        <p:spPr>
          <a:xfrm>
            <a:off x="9915698" y="2357060"/>
            <a:ext cx="640080" cy="640080"/>
          </a:xfrm>
          <a:prstGeom prst="rect">
            <a:avLst/>
          </a:prstGeom>
          <a:ln>
            <a:solidFill>
              <a:schemeClr val="bg1">
                <a:lumMod val="95000"/>
              </a:schemeClr>
            </a:solidFill>
          </a:ln>
        </p:spPr>
      </p:pic>
      <p:pic>
        <p:nvPicPr>
          <p:cNvPr id="57" name="Picture 56">
            <a:extLst>
              <a:ext uri="{FF2B5EF4-FFF2-40B4-BE49-F238E27FC236}">
                <a16:creationId xmlns:a16="http://schemas.microsoft.com/office/drawing/2014/main" id="{5235DB08-DF64-487C-B5CA-1AA4E0579529}"/>
              </a:ext>
            </a:extLst>
          </p:cNvPr>
          <p:cNvPicPr>
            <a:picLocks noChangeAspect="1"/>
          </p:cNvPicPr>
          <p:nvPr/>
        </p:nvPicPr>
        <p:blipFill>
          <a:blip r:embed="rId11"/>
          <a:stretch>
            <a:fillRect/>
          </a:stretch>
        </p:blipFill>
        <p:spPr>
          <a:xfrm>
            <a:off x="9991772" y="1508163"/>
            <a:ext cx="640080" cy="640080"/>
          </a:xfrm>
          <a:prstGeom prst="rect">
            <a:avLst/>
          </a:prstGeom>
          <a:ln>
            <a:solidFill>
              <a:schemeClr val="bg1">
                <a:lumMod val="95000"/>
              </a:schemeClr>
            </a:solidFill>
          </a:ln>
        </p:spPr>
      </p:pic>
      <p:pic>
        <p:nvPicPr>
          <p:cNvPr id="79" name="Picture 78">
            <a:extLst>
              <a:ext uri="{FF2B5EF4-FFF2-40B4-BE49-F238E27FC236}">
                <a16:creationId xmlns:a16="http://schemas.microsoft.com/office/drawing/2014/main" id="{825A0075-DC02-440B-83E2-96141BD759AD}"/>
              </a:ext>
            </a:extLst>
          </p:cNvPr>
          <p:cNvPicPr>
            <a:picLocks noChangeAspect="1"/>
          </p:cNvPicPr>
          <p:nvPr/>
        </p:nvPicPr>
        <p:blipFill rotWithShape="1">
          <a:blip r:embed="rId12"/>
          <a:srcRect l="8591" t="8591" r="8591" b="8591"/>
          <a:stretch/>
        </p:blipFill>
        <p:spPr>
          <a:xfrm>
            <a:off x="8145374" y="1458017"/>
            <a:ext cx="640087" cy="640080"/>
          </a:xfrm>
          <a:prstGeom prst="rect">
            <a:avLst/>
          </a:prstGeom>
          <a:ln>
            <a:solidFill>
              <a:schemeClr val="bg1">
                <a:lumMod val="95000"/>
              </a:schemeClr>
            </a:solidFill>
          </a:ln>
        </p:spPr>
      </p:pic>
      <p:pic>
        <p:nvPicPr>
          <p:cNvPr id="80" name="Picture 79">
            <a:extLst>
              <a:ext uri="{FF2B5EF4-FFF2-40B4-BE49-F238E27FC236}">
                <a16:creationId xmlns:a16="http://schemas.microsoft.com/office/drawing/2014/main" id="{63C64E16-D00F-40D1-AC57-70365485C3AA}"/>
              </a:ext>
            </a:extLst>
          </p:cNvPr>
          <p:cNvPicPr>
            <a:picLocks noChangeAspect="1"/>
          </p:cNvPicPr>
          <p:nvPr/>
        </p:nvPicPr>
        <p:blipFill>
          <a:blip r:embed="rId13"/>
          <a:stretch>
            <a:fillRect/>
          </a:stretch>
        </p:blipFill>
        <p:spPr>
          <a:xfrm>
            <a:off x="9064277" y="1430266"/>
            <a:ext cx="640080" cy="640080"/>
          </a:xfrm>
          <a:prstGeom prst="rect">
            <a:avLst/>
          </a:prstGeom>
          <a:ln>
            <a:noFill/>
          </a:ln>
        </p:spPr>
      </p:pic>
      <p:pic>
        <p:nvPicPr>
          <p:cNvPr id="81" name="Picture 80">
            <a:extLst>
              <a:ext uri="{FF2B5EF4-FFF2-40B4-BE49-F238E27FC236}">
                <a16:creationId xmlns:a16="http://schemas.microsoft.com/office/drawing/2014/main" id="{EED79994-8998-48D1-85BB-887DD4023D5E}"/>
              </a:ext>
            </a:extLst>
          </p:cNvPr>
          <p:cNvPicPr>
            <a:picLocks noChangeAspect="1"/>
          </p:cNvPicPr>
          <p:nvPr/>
        </p:nvPicPr>
        <p:blipFill>
          <a:blip r:embed="rId14"/>
          <a:stretch>
            <a:fillRect/>
          </a:stretch>
        </p:blipFill>
        <p:spPr>
          <a:xfrm>
            <a:off x="8916601" y="2400018"/>
            <a:ext cx="640080" cy="640080"/>
          </a:xfrm>
          <a:prstGeom prst="rect">
            <a:avLst/>
          </a:prstGeom>
          <a:ln>
            <a:solidFill>
              <a:schemeClr val="bg1">
                <a:lumMod val="95000"/>
              </a:schemeClr>
            </a:solidFill>
          </a:ln>
        </p:spPr>
      </p:pic>
      <p:pic>
        <p:nvPicPr>
          <p:cNvPr id="83" name="Picture 82">
            <a:extLst>
              <a:ext uri="{FF2B5EF4-FFF2-40B4-BE49-F238E27FC236}">
                <a16:creationId xmlns:a16="http://schemas.microsoft.com/office/drawing/2014/main" id="{6CAF56B3-4C35-479D-A073-E9EEFB5A00C8}"/>
              </a:ext>
            </a:extLst>
          </p:cNvPr>
          <p:cNvPicPr>
            <a:picLocks noChangeAspect="1"/>
          </p:cNvPicPr>
          <p:nvPr/>
        </p:nvPicPr>
        <p:blipFill>
          <a:blip r:embed="rId15"/>
          <a:stretch>
            <a:fillRect/>
          </a:stretch>
        </p:blipFill>
        <p:spPr>
          <a:xfrm>
            <a:off x="3921352" y="1430266"/>
            <a:ext cx="640080" cy="640080"/>
          </a:xfrm>
          <a:prstGeom prst="rect">
            <a:avLst/>
          </a:prstGeom>
          <a:ln>
            <a:noFill/>
          </a:ln>
        </p:spPr>
      </p:pic>
      <p:pic>
        <p:nvPicPr>
          <p:cNvPr id="84" name="Picture 83">
            <a:extLst>
              <a:ext uri="{FF2B5EF4-FFF2-40B4-BE49-F238E27FC236}">
                <a16:creationId xmlns:a16="http://schemas.microsoft.com/office/drawing/2014/main" id="{1607B56E-FE58-4B5E-A61E-E9CC320D5A61}"/>
              </a:ext>
            </a:extLst>
          </p:cNvPr>
          <p:cNvPicPr>
            <a:picLocks noChangeAspect="1"/>
          </p:cNvPicPr>
          <p:nvPr/>
        </p:nvPicPr>
        <p:blipFill>
          <a:blip r:embed="rId16"/>
          <a:stretch>
            <a:fillRect/>
          </a:stretch>
        </p:blipFill>
        <p:spPr>
          <a:xfrm>
            <a:off x="3281272" y="3343677"/>
            <a:ext cx="640080" cy="640080"/>
          </a:xfrm>
          <a:prstGeom prst="rect">
            <a:avLst/>
          </a:prstGeom>
          <a:ln>
            <a:noFill/>
          </a:ln>
        </p:spPr>
      </p:pic>
      <p:pic>
        <p:nvPicPr>
          <p:cNvPr id="85" name="Picture 84">
            <a:extLst>
              <a:ext uri="{FF2B5EF4-FFF2-40B4-BE49-F238E27FC236}">
                <a16:creationId xmlns:a16="http://schemas.microsoft.com/office/drawing/2014/main" id="{19432082-2F29-4943-B3AD-3DAF8858DE0A}"/>
              </a:ext>
            </a:extLst>
          </p:cNvPr>
          <p:cNvPicPr>
            <a:picLocks noChangeAspect="1"/>
          </p:cNvPicPr>
          <p:nvPr/>
        </p:nvPicPr>
        <p:blipFill>
          <a:blip r:embed="rId17"/>
          <a:stretch>
            <a:fillRect/>
          </a:stretch>
        </p:blipFill>
        <p:spPr>
          <a:xfrm>
            <a:off x="7233468" y="3376641"/>
            <a:ext cx="640080" cy="640080"/>
          </a:xfrm>
          <a:prstGeom prst="rect">
            <a:avLst/>
          </a:prstGeom>
          <a:ln>
            <a:noFill/>
          </a:ln>
        </p:spPr>
      </p:pic>
      <p:pic>
        <p:nvPicPr>
          <p:cNvPr id="86" name="Picture 85">
            <a:extLst>
              <a:ext uri="{FF2B5EF4-FFF2-40B4-BE49-F238E27FC236}">
                <a16:creationId xmlns:a16="http://schemas.microsoft.com/office/drawing/2014/main" id="{48E5EFA5-FD0A-405A-A0FE-316EA7635A10}"/>
              </a:ext>
            </a:extLst>
          </p:cNvPr>
          <p:cNvPicPr>
            <a:picLocks noChangeAspect="1"/>
          </p:cNvPicPr>
          <p:nvPr/>
        </p:nvPicPr>
        <p:blipFill>
          <a:blip r:embed="rId18"/>
          <a:stretch>
            <a:fillRect/>
          </a:stretch>
        </p:blipFill>
        <p:spPr>
          <a:xfrm>
            <a:off x="6234664" y="3391743"/>
            <a:ext cx="640080" cy="640080"/>
          </a:xfrm>
          <a:prstGeom prst="rect">
            <a:avLst/>
          </a:prstGeom>
          <a:ln>
            <a:noFill/>
          </a:ln>
        </p:spPr>
      </p:pic>
      <p:pic>
        <p:nvPicPr>
          <p:cNvPr id="87" name="Picture 86" title="yesware">
            <a:extLst>
              <a:ext uri="{FF2B5EF4-FFF2-40B4-BE49-F238E27FC236}">
                <a16:creationId xmlns:a16="http://schemas.microsoft.com/office/drawing/2014/main" id="{4EE8201D-119B-470B-846F-7AF1BA79A0EF}"/>
              </a:ext>
            </a:extLst>
          </p:cNvPr>
          <p:cNvPicPr>
            <a:picLocks noChangeAspect="1"/>
          </p:cNvPicPr>
          <p:nvPr/>
        </p:nvPicPr>
        <p:blipFill>
          <a:blip r:embed="rId19"/>
          <a:stretch>
            <a:fillRect/>
          </a:stretch>
        </p:blipFill>
        <p:spPr>
          <a:xfrm>
            <a:off x="9889093" y="3348346"/>
            <a:ext cx="640080" cy="640080"/>
          </a:xfrm>
          <a:prstGeom prst="rect">
            <a:avLst/>
          </a:prstGeom>
          <a:ln>
            <a:solidFill>
              <a:schemeClr val="bg1">
                <a:lumMod val="95000"/>
              </a:schemeClr>
            </a:solidFill>
          </a:ln>
        </p:spPr>
      </p:pic>
      <p:pic>
        <p:nvPicPr>
          <p:cNvPr id="88" name="Picture 87" title="evenernote">
            <a:extLst>
              <a:ext uri="{FF2B5EF4-FFF2-40B4-BE49-F238E27FC236}">
                <a16:creationId xmlns:a16="http://schemas.microsoft.com/office/drawing/2014/main" id="{28AB0AC7-48AF-4C7A-BB7E-8D428A91105B}"/>
              </a:ext>
            </a:extLst>
          </p:cNvPr>
          <p:cNvPicPr>
            <a:picLocks noChangeAspect="1"/>
          </p:cNvPicPr>
          <p:nvPr/>
        </p:nvPicPr>
        <p:blipFill>
          <a:blip r:embed="rId20"/>
          <a:stretch>
            <a:fillRect/>
          </a:stretch>
        </p:blipFill>
        <p:spPr>
          <a:xfrm>
            <a:off x="4272842" y="3342173"/>
            <a:ext cx="640080" cy="640080"/>
          </a:xfrm>
          <a:prstGeom prst="rect">
            <a:avLst/>
          </a:prstGeom>
          <a:ln>
            <a:noFill/>
          </a:ln>
        </p:spPr>
      </p:pic>
      <p:pic>
        <p:nvPicPr>
          <p:cNvPr id="89" name="Picture 88" title="Trello">
            <a:extLst>
              <a:ext uri="{FF2B5EF4-FFF2-40B4-BE49-F238E27FC236}">
                <a16:creationId xmlns:a16="http://schemas.microsoft.com/office/drawing/2014/main" id="{4C450A65-45AF-4198-BB9F-49D23F6C48FF}"/>
              </a:ext>
            </a:extLst>
          </p:cNvPr>
          <p:cNvPicPr>
            <a:picLocks noChangeAspect="1"/>
          </p:cNvPicPr>
          <p:nvPr/>
        </p:nvPicPr>
        <p:blipFill>
          <a:blip r:embed="rId21"/>
          <a:stretch>
            <a:fillRect/>
          </a:stretch>
        </p:blipFill>
        <p:spPr>
          <a:xfrm>
            <a:off x="8977180" y="3343677"/>
            <a:ext cx="640080" cy="640080"/>
          </a:xfrm>
          <a:prstGeom prst="rect">
            <a:avLst/>
          </a:prstGeom>
          <a:ln>
            <a:noFill/>
          </a:ln>
        </p:spPr>
      </p:pic>
      <p:pic>
        <p:nvPicPr>
          <p:cNvPr id="90" name="Picture 89">
            <a:extLst>
              <a:ext uri="{FF2B5EF4-FFF2-40B4-BE49-F238E27FC236}">
                <a16:creationId xmlns:a16="http://schemas.microsoft.com/office/drawing/2014/main" id="{80C02D4F-6C0E-4311-BFCC-6CADA96794F1}"/>
              </a:ext>
            </a:extLst>
          </p:cNvPr>
          <p:cNvPicPr>
            <a:picLocks noChangeAspect="1"/>
          </p:cNvPicPr>
          <p:nvPr/>
        </p:nvPicPr>
        <p:blipFill>
          <a:blip r:embed="rId22"/>
          <a:stretch>
            <a:fillRect/>
          </a:stretch>
        </p:blipFill>
        <p:spPr>
          <a:xfrm>
            <a:off x="5200333" y="3308721"/>
            <a:ext cx="640080" cy="640080"/>
          </a:xfrm>
          <a:prstGeom prst="rect">
            <a:avLst/>
          </a:prstGeom>
          <a:ln>
            <a:solidFill>
              <a:schemeClr val="bg1">
                <a:lumMod val="95000"/>
              </a:schemeClr>
            </a:solidFill>
          </a:ln>
        </p:spPr>
      </p:pic>
      <p:pic>
        <p:nvPicPr>
          <p:cNvPr id="91" name="Picture 90">
            <a:extLst>
              <a:ext uri="{FF2B5EF4-FFF2-40B4-BE49-F238E27FC236}">
                <a16:creationId xmlns:a16="http://schemas.microsoft.com/office/drawing/2014/main" id="{8BF5830D-2909-4C50-8BE5-4F253655FAB0}"/>
              </a:ext>
            </a:extLst>
          </p:cNvPr>
          <p:cNvPicPr>
            <a:picLocks noChangeAspect="1"/>
          </p:cNvPicPr>
          <p:nvPr/>
        </p:nvPicPr>
        <p:blipFill>
          <a:blip r:embed="rId23"/>
          <a:stretch>
            <a:fillRect/>
          </a:stretch>
        </p:blipFill>
        <p:spPr>
          <a:xfrm>
            <a:off x="3379635" y="4374900"/>
            <a:ext cx="640080" cy="640080"/>
          </a:xfrm>
          <a:prstGeom prst="rect">
            <a:avLst/>
          </a:prstGeom>
          <a:ln>
            <a:noFill/>
          </a:ln>
        </p:spPr>
      </p:pic>
      <p:pic>
        <p:nvPicPr>
          <p:cNvPr id="92" name="Picture 91">
            <a:extLst>
              <a:ext uri="{FF2B5EF4-FFF2-40B4-BE49-F238E27FC236}">
                <a16:creationId xmlns:a16="http://schemas.microsoft.com/office/drawing/2014/main" id="{203925CA-24D0-443D-8D4F-9C8FEF6A029D}"/>
              </a:ext>
            </a:extLst>
          </p:cNvPr>
          <p:cNvPicPr>
            <a:picLocks noChangeAspect="1"/>
          </p:cNvPicPr>
          <p:nvPr/>
        </p:nvPicPr>
        <p:blipFill>
          <a:blip r:embed="rId24"/>
          <a:stretch>
            <a:fillRect/>
          </a:stretch>
        </p:blipFill>
        <p:spPr>
          <a:xfrm>
            <a:off x="6015476" y="4394342"/>
            <a:ext cx="640080" cy="640080"/>
          </a:xfrm>
          <a:prstGeom prst="rect">
            <a:avLst/>
          </a:prstGeom>
          <a:ln>
            <a:noFill/>
          </a:ln>
        </p:spPr>
      </p:pic>
      <p:pic>
        <p:nvPicPr>
          <p:cNvPr id="93" name="Picture 92">
            <a:extLst>
              <a:ext uri="{FF2B5EF4-FFF2-40B4-BE49-F238E27FC236}">
                <a16:creationId xmlns:a16="http://schemas.microsoft.com/office/drawing/2014/main" id="{93E87578-999E-4DC1-B12E-4E43E941970B}"/>
              </a:ext>
            </a:extLst>
          </p:cNvPr>
          <p:cNvPicPr>
            <a:picLocks noChangeAspect="1"/>
          </p:cNvPicPr>
          <p:nvPr/>
        </p:nvPicPr>
        <p:blipFill>
          <a:blip r:embed="rId25"/>
          <a:stretch>
            <a:fillRect/>
          </a:stretch>
        </p:blipFill>
        <p:spPr>
          <a:xfrm>
            <a:off x="4279240" y="4368084"/>
            <a:ext cx="640080" cy="640080"/>
          </a:xfrm>
          <a:prstGeom prst="rect">
            <a:avLst/>
          </a:prstGeom>
          <a:ln>
            <a:solidFill>
              <a:schemeClr val="bg1">
                <a:lumMod val="95000"/>
              </a:schemeClr>
            </a:solidFill>
          </a:ln>
        </p:spPr>
      </p:pic>
      <p:pic>
        <p:nvPicPr>
          <p:cNvPr id="94" name="Picture 93">
            <a:extLst>
              <a:ext uri="{FF2B5EF4-FFF2-40B4-BE49-F238E27FC236}">
                <a16:creationId xmlns:a16="http://schemas.microsoft.com/office/drawing/2014/main" id="{5C4E88FD-AC11-4A2D-9AE6-9DA373472B8B}"/>
              </a:ext>
            </a:extLst>
          </p:cNvPr>
          <p:cNvPicPr>
            <a:picLocks noChangeAspect="1"/>
          </p:cNvPicPr>
          <p:nvPr/>
        </p:nvPicPr>
        <p:blipFill>
          <a:blip r:embed="rId26"/>
          <a:stretch>
            <a:fillRect/>
          </a:stretch>
        </p:blipFill>
        <p:spPr>
          <a:xfrm>
            <a:off x="6938430" y="4409553"/>
            <a:ext cx="640080" cy="640080"/>
          </a:xfrm>
          <a:prstGeom prst="rect">
            <a:avLst/>
          </a:prstGeom>
          <a:ln>
            <a:noFill/>
          </a:ln>
        </p:spPr>
      </p:pic>
      <p:pic>
        <p:nvPicPr>
          <p:cNvPr id="96" name="Picture 95">
            <a:extLst>
              <a:ext uri="{FF2B5EF4-FFF2-40B4-BE49-F238E27FC236}">
                <a16:creationId xmlns:a16="http://schemas.microsoft.com/office/drawing/2014/main" id="{469A6C80-50BA-4867-B00D-0D4F0EAE1015}"/>
              </a:ext>
            </a:extLst>
          </p:cNvPr>
          <p:cNvPicPr>
            <a:picLocks noChangeAspect="1"/>
          </p:cNvPicPr>
          <p:nvPr/>
        </p:nvPicPr>
        <p:blipFill>
          <a:blip r:embed="rId27"/>
          <a:stretch>
            <a:fillRect/>
          </a:stretch>
        </p:blipFill>
        <p:spPr>
          <a:xfrm>
            <a:off x="9908914" y="4460696"/>
            <a:ext cx="640080" cy="640080"/>
          </a:xfrm>
          <a:prstGeom prst="rect">
            <a:avLst/>
          </a:prstGeom>
          <a:ln>
            <a:solidFill>
              <a:schemeClr val="bg1">
                <a:lumMod val="95000"/>
              </a:schemeClr>
            </a:solidFill>
          </a:ln>
        </p:spPr>
      </p:pic>
      <p:sp>
        <p:nvSpPr>
          <p:cNvPr id="98" name="Text Placeholder 6">
            <a:extLst>
              <a:ext uri="{FF2B5EF4-FFF2-40B4-BE49-F238E27FC236}">
                <a16:creationId xmlns:a16="http://schemas.microsoft.com/office/drawing/2014/main" id="{BAF67153-4B31-400F-972F-50E4D03645B5}"/>
              </a:ext>
            </a:extLst>
          </p:cNvPr>
          <p:cNvSpPr txBox="1">
            <a:spLocks/>
          </p:cNvSpPr>
          <p:nvPr/>
        </p:nvSpPr>
        <p:spPr>
          <a:xfrm>
            <a:off x="9772338" y="3024044"/>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rPr>
              <a:t>Zoho</a:t>
            </a:r>
            <a:endParaRPr lang="en-US" sz="1000">
              <a:solidFill>
                <a:schemeClr val="tx1"/>
              </a:solidFill>
            </a:endParaRPr>
          </a:p>
        </p:txBody>
      </p:sp>
      <p:sp>
        <p:nvSpPr>
          <p:cNvPr id="99" name="Text Placeholder 6">
            <a:extLst>
              <a:ext uri="{FF2B5EF4-FFF2-40B4-BE49-F238E27FC236}">
                <a16:creationId xmlns:a16="http://schemas.microsoft.com/office/drawing/2014/main" id="{C9461B43-C217-4BEB-9B5B-1EB71D7E22AC}"/>
              </a:ext>
            </a:extLst>
          </p:cNvPr>
          <p:cNvSpPr txBox="1">
            <a:spLocks/>
          </p:cNvSpPr>
          <p:nvPr/>
        </p:nvSpPr>
        <p:spPr>
          <a:xfrm>
            <a:off x="3238385" y="4033651"/>
            <a:ext cx="7293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Boomerang</a:t>
            </a:r>
          </a:p>
        </p:txBody>
      </p:sp>
      <p:sp>
        <p:nvSpPr>
          <p:cNvPr id="100" name="Text Placeholder 6">
            <a:extLst>
              <a:ext uri="{FF2B5EF4-FFF2-40B4-BE49-F238E27FC236}">
                <a16:creationId xmlns:a16="http://schemas.microsoft.com/office/drawing/2014/main" id="{DD736D6E-F4B7-4EB7-AB49-846245E16DE3}"/>
              </a:ext>
            </a:extLst>
          </p:cNvPr>
          <p:cNvSpPr txBox="1">
            <a:spLocks/>
          </p:cNvSpPr>
          <p:nvPr/>
        </p:nvSpPr>
        <p:spPr>
          <a:xfrm>
            <a:off x="9857583" y="4050759"/>
            <a:ext cx="7293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rPr>
              <a:t>Yesware</a:t>
            </a:r>
            <a:endParaRPr lang="en-US" sz="1000">
              <a:solidFill>
                <a:schemeClr val="tx1"/>
              </a:solidFill>
            </a:endParaRPr>
          </a:p>
        </p:txBody>
      </p:sp>
      <p:sp>
        <p:nvSpPr>
          <p:cNvPr id="101" name="Text Placeholder 6">
            <a:extLst>
              <a:ext uri="{FF2B5EF4-FFF2-40B4-BE49-F238E27FC236}">
                <a16:creationId xmlns:a16="http://schemas.microsoft.com/office/drawing/2014/main" id="{1711E6CC-48FA-4E8A-823E-FFF94E64ABF8}"/>
              </a:ext>
            </a:extLst>
          </p:cNvPr>
          <p:cNvSpPr txBox="1">
            <a:spLocks/>
          </p:cNvSpPr>
          <p:nvPr/>
        </p:nvSpPr>
        <p:spPr>
          <a:xfrm>
            <a:off x="4279240" y="4072931"/>
            <a:ext cx="7293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Evernote</a:t>
            </a:r>
          </a:p>
        </p:txBody>
      </p:sp>
      <p:sp>
        <p:nvSpPr>
          <p:cNvPr id="102" name="Text Placeholder 6">
            <a:extLst>
              <a:ext uri="{FF2B5EF4-FFF2-40B4-BE49-F238E27FC236}">
                <a16:creationId xmlns:a16="http://schemas.microsoft.com/office/drawing/2014/main" id="{DDDFFF55-3805-422B-B9B2-69C26A80241E}"/>
              </a:ext>
            </a:extLst>
          </p:cNvPr>
          <p:cNvSpPr txBox="1">
            <a:spLocks/>
          </p:cNvSpPr>
          <p:nvPr/>
        </p:nvSpPr>
        <p:spPr>
          <a:xfrm>
            <a:off x="8916601" y="4033651"/>
            <a:ext cx="7293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Trello</a:t>
            </a:r>
          </a:p>
        </p:txBody>
      </p:sp>
      <p:sp>
        <p:nvSpPr>
          <p:cNvPr id="103" name="Text Placeholder 6">
            <a:extLst>
              <a:ext uri="{FF2B5EF4-FFF2-40B4-BE49-F238E27FC236}">
                <a16:creationId xmlns:a16="http://schemas.microsoft.com/office/drawing/2014/main" id="{1B7B7C52-1C9C-42CA-AFCD-B44A7F48D807}"/>
              </a:ext>
            </a:extLst>
          </p:cNvPr>
          <p:cNvSpPr txBox="1">
            <a:spLocks/>
          </p:cNvSpPr>
          <p:nvPr/>
        </p:nvSpPr>
        <p:spPr>
          <a:xfrm>
            <a:off x="5256952" y="4022156"/>
            <a:ext cx="7293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HubSpot</a:t>
            </a:r>
          </a:p>
        </p:txBody>
      </p:sp>
      <p:sp>
        <p:nvSpPr>
          <p:cNvPr id="104" name="Text Placeholder 6">
            <a:extLst>
              <a:ext uri="{FF2B5EF4-FFF2-40B4-BE49-F238E27FC236}">
                <a16:creationId xmlns:a16="http://schemas.microsoft.com/office/drawing/2014/main" id="{F6799BD3-2B1E-4EF5-B894-822C733579FD}"/>
              </a:ext>
            </a:extLst>
          </p:cNvPr>
          <p:cNvSpPr txBox="1">
            <a:spLocks/>
          </p:cNvSpPr>
          <p:nvPr/>
        </p:nvSpPr>
        <p:spPr>
          <a:xfrm>
            <a:off x="3203196" y="5107592"/>
            <a:ext cx="107604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Adobe</a:t>
            </a:r>
          </a:p>
        </p:txBody>
      </p:sp>
      <p:sp>
        <p:nvSpPr>
          <p:cNvPr id="105" name="Text Placeholder 6">
            <a:extLst>
              <a:ext uri="{FF2B5EF4-FFF2-40B4-BE49-F238E27FC236}">
                <a16:creationId xmlns:a16="http://schemas.microsoft.com/office/drawing/2014/main" id="{9CBF0BF4-45E7-4257-8BF2-0BA38B64A7E6}"/>
              </a:ext>
            </a:extLst>
          </p:cNvPr>
          <p:cNvSpPr txBox="1">
            <a:spLocks/>
          </p:cNvSpPr>
          <p:nvPr/>
        </p:nvSpPr>
        <p:spPr>
          <a:xfrm>
            <a:off x="4105880" y="5100776"/>
            <a:ext cx="107604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rPr>
              <a:t>CaféX</a:t>
            </a:r>
            <a:endParaRPr lang="en-US" sz="1000">
              <a:solidFill>
                <a:schemeClr val="tx1"/>
              </a:solidFill>
            </a:endParaRPr>
          </a:p>
        </p:txBody>
      </p:sp>
      <p:sp>
        <p:nvSpPr>
          <p:cNvPr id="46" name="Text Placeholder 6">
            <a:extLst>
              <a:ext uri="{FF2B5EF4-FFF2-40B4-BE49-F238E27FC236}">
                <a16:creationId xmlns:a16="http://schemas.microsoft.com/office/drawing/2014/main" id="{300D5386-FBDD-4CC6-885F-F69992CA2212}"/>
              </a:ext>
            </a:extLst>
          </p:cNvPr>
          <p:cNvSpPr txBox="1">
            <a:spLocks/>
          </p:cNvSpPr>
          <p:nvPr/>
        </p:nvSpPr>
        <p:spPr>
          <a:xfrm>
            <a:off x="6284110" y="4099100"/>
            <a:ext cx="7293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Nintex</a:t>
            </a:r>
          </a:p>
        </p:txBody>
      </p:sp>
      <p:pic>
        <p:nvPicPr>
          <p:cNvPr id="5" name="Picture 4">
            <a:extLst>
              <a:ext uri="{FF2B5EF4-FFF2-40B4-BE49-F238E27FC236}">
                <a16:creationId xmlns:a16="http://schemas.microsoft.com/office/drawing/2014/main" id="{09308ECF-B63E-4A6B-BC27-171450B6B81D}"/>
              </a:ext>
            </a:extLst>
          </p:cNvPr>
          <p:cNvPicPr>
            <a:picLocks noChangeAspect="1"/>
          </p:cNvPicPr>
          <p:nvPr/>
        </p:nvPicPr>
        <p:blipFill>
          <a:blip r:embed="rId28"/>
          <a:stretch>
            <a:fillRect/>
          </a:stretch>
        </p:blipFill>
        <p:spPr>
          <a:xfrm>
            <a:off x="8145381" y="3376641"/>
            <a:ext cx="640080" cy="640080"/>
          </a:xfrm>
          <a:prstGeom prst="rect">
            <a:avLst/>
          </a:prstGeom>
          <a:ln>
            <a:solidFill>
              <a:schemeClr val="bg1">
                <a:lumMod val="95000"/>
              </a:schemeClr>
            </a:solidFill>
          </a:ln>
        </p:spPr>
      </p:pic>
      <p:pic>
        <p:nvPicPr>
          <p:cNvPr id="9" name="Picture 8" descr="A close up of a sign&#10;&#10;Description generated with very high confidence">
            <a:extLst>
              <a:ext uri="{FF2B5EF4-FFF2-40B4-BE49-F238E27FC236}">
                <a16:creationId xmlns:a16="http://schemas.microsoft.com/office/drawing/2014/main" id="{A2109E37-85B8-4B5A-9129-D2B1A2C86313}"/>
              </a:ext>
            </a:extLst>
          </p:cNvPr>
          <p:cNvPicPr>
            <a:picLocks noChangeAspect="1"/>
          </p:cNvPicPr>
          <p:nvPr/>
        </p:nvPicPr>
        <p:blipFill>
          <a:blip r:embed="rId29"/>
          <a:stretch>
            <a:fillRect/>
          </a:stretch>
        </p:blipFill>
        <p:spPr>
          <a:xfrm>
            <a:off x="7939806" y="4410999"/>
            <a:ext cx="640080" cy="640080"/>
          </a:xfrm>
          <a:prstGeom prst="rect">
            <a:avLst/>
          </a:prstGeom>
          <a:ln>
            <a:solidFill>
              <a:schemeClr val="bg1">
                <a:lumMod val="95000"/>
              </a:schemeClr>
            </a:solidFill>
          </a:ln>
        </p:spPr>
      </p:pic>
      <p:pic>
        <p:nvPicPr>
          <p:cNvPr id="15" name="Picture 14">
            <a:extLst>
              <a:ext uri="{FF2B5EF4-FFF2-40B4-BE49-F238E27FC236}">
                <a16:creationId xmlns:a16="http://schemas.microsoft.com/office/drawing/2014/main" id="{1D8C3891-E495-4141-B940-815EB9832AE7}"/>
              </a:ext>
            </a:extLst>
          </p:cNvPr>
          <p:cNvPicPr>
            <a:picLocks noChangeAspect="1"/>
          </p:cNvPicPr>
          <p:nvPr/>
        </p:nvPicPr>
        <p:blipFill>
          <a:blip r:embed="rId30"/>
          <a:stretch>
            <a:fillRect/>
          </a:stretch>
        </p:blipFill>
        <p:spPr>
          <a:xfrm>
            <a:off x="8873066" y="4406912"/>
            <a:ext cx="640080" cy="640080"/>
          </a:xfrm>
          <a:prstGeom prst="rect">
            <a:avLst/>
          </a:prstGeom>
          <a:ln>
            <a:solidFill>
              <a:schemeClr val="bg1">
                <a:lumMod val="95000"/>
              </a:schemeClr>
            </a:solidFill>
          </a:ln>
        </p:spPr>
      </p:pic>
      <p:sp>
        <p:nvSpPr>
          <p:cNvPr id="76" name="Text Placeholder 6">
            <a:extLst>
              <a:ext uri="{FF2B5EF4-FFF2-40B4-BE49-F238E27FC236}">
                <a16:creationId xmlns:a16="http://schemas.microsoft.com/office/drawing/2014/main" id="{8683D339-7831-4129-9B7F-A8E8F0B1B718}"/>
              </a:ext>
            </a:extLst>
          </p:cNvPr>
          <p:cNvSpPr txBox="1">
            <a:spLocks/>
          </p:cNvSpPr>
          <p:nvPr/>
        </p:nvSpPr>
        <p:spPr>
          <a:xfrm>
            <a:off x="8655084" y="5142256"/>
            <a:ext cx="107604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Tribridge</a:t>
            </a:r>
          </a:p>
        </p:txBody>
      </p:sp>
      <p:sp>
        <p:nvSpPr>
          <p:cNvPr id="77" name="Text Placeholder 6">
            <a:extLst>
              <a:ext uri="{FF2B5EF4-FFF2-40B4-BE49-F238E27FC236}">
                <a16:creationId xmlns:a16="http://schemas.microsoft.com/office/drawing/2014/main" id="{61F03794-7003-4708-AC8F-9CC016477318}"/>
              </a:ext>
            </a:extLst>
          </p:cNvPr>
          <p:cNvSpPr txBox="1">
            <a:spLocks/>
          </p:cNvSpPr>
          <p:nvPr/>
        </p:nvSpPr>
        <p:spPr>
          <a:xfrm>
            <a:off x="9799774" y="5177668"/>
            <a:ext cx="107604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rPr>
              <a:t>Versium</a:t>
            </a:r>
            <a:r>
              <a:rPr lang="en-US" sz="1000">
                <a:solidFill>
                  <a:schemeClr val="tx1"/>
                </a:solidFill>
              </a:rPr>
              <a:t> Analytics</a:t>
            </a:r>
          </a:p>
        </p:txBody>
      </p:sp>
      <p:pic>
        <p:nvPicPr>
          <p:cNvPr id="17" name="Picture 16" descr="A close up of a sign&#10;&#10;Description generated with very high confidence">
            <a:extLst>
              <a:ext uri="{FF2B5EF4-FFF2-40B4-BE49-F238E27FC236}">
                <a16:creationId xmlns:a16="http://schemas.microsoft.com/office/drawing/2014/main" id="{A2D4C51F-F453-433E-A5C0-CB14D0354A42}"/>
              </a:ext>
            </a:extLst>
          </p:cNvPr>
          <p:cNvPicPr>
            <a:picLocks noChangeAspect="1"/>
          </p:cNvPicPr>
          <p:nvPr/>
        </p:nvPicPr>
        <p:blipFill>
          <a:blip r:embed="rId31"/>
          <a:stretch>
            <a:fillRect/>
          </a:stretch>
        </p:blipFill>
        <p:spPr>
          <a:xfrm>
            <a:off x="5544261" y="2291979"/>
            <a:ext cx="640080" cy="640080"/>
          </a:xfrm>
          <a:prstGeom prst="rect">
            <a:avLst/>
          </a:prstGeom>
          <a:ln>
            <a:noFill/>
          </a:ln>
        </p:spPr>
      </p:pic>
      <p:pic>
        <p:nvPicPr>
          <p:cNvPr id="19" name="Picture 18">
            <a:extLst>
              <a:ext uri="{FF2B5EF4-FFF2-40B4-BE49-F238E27FC236}">
                <a16:creationId xmlns:a16="http://schemas.microsoft.com/office/drawing/2014/main" id="{2A157737-317F-4ACC-928D-ECA88A9AB2F0}"/>
              </a:ext>
            </a:extLst>
          </p:cNvPr>
          <p:cNvPicPr>
            <a:picLocks noChangeAspect="1"/>
          </p:cNvPicPr>
          <p:nvPr/>
        </p:nvPicPr>
        <p:blipFill>
          <a:blip r:embed="rId32"/>
          <a:stretch>
            <a:fillRect/>
          </a:stretch>
        </p:blipFill>
        <p:spPr>
          <a:xfrm>
            <a:off x="13862875" y="5290949"/>
            <a:ext cx="518223" cy="518223"/>
          </a:xfrm>
          <a:prstGeom prst="rect">
            <a:avLst/>
          </a:prstGeom>
        </p:spPr>
      </p:pic>
      <p:pic>
        <p:nvPicPr>
          <p:cNvPr id="22" name="Picture 21">
            <a:extLst>
              <a:ext uri="{FF2B5EF4-FFF2-40B4-BE49-F238E27FC236}">
                <a16:creationId xmlns:a16="http://schemas.microsoft.com/office/drawing/2014/main" id="{0C246942-A00C-4816-BD72-936DE8878EF2}"/>
              </a:ext>
            </a:extLst>
          </p:cNvPr>
          <p:cNvPicPr>
            <a:picLocks noChangeAspect="1"/>
          </p:cNvPicPr>
          <p:nvPr/>
        </p:nvPicPr>
        <p:blipFill>
          <a:blip r:embed="rId33"/>
          <a:stretch>
            <a:fillRect/>
          </a:stretch>
        </p:blipFill>
        <p:spPr>
          <a:xfrm>
            <a:off x="5291704" y="5471320"/>
            <a:ext cx="640080" cy="640080"/>
          </a:xfrm>
          <a:prstGeom prst="rect">
            <a:avLst/>
          </a:prstGeom>
          <a:ln>
            <a:solidFill>
              <a:schemeClr val="bg1">
                <a:lumMod val="95000"/>
              </a:schemeClr>
            </a:solidFill>
          </a:ln>
        </p:spPr>
      </p:pic>
      <p:pic>
        <p:nvPicPr>
          <p:cNvPr id="24" name="Picture 23">
            <a:extLst>
              <a:ext uri="{FF2B5EF4-FFF2-40B4-BE49-F238E27FC236}">
                <a16:creationId xmlns:a16="http://schemas.microsoft.com/office/drawing/2014/main" id="{A612147E-5378-4808-9CA2-93E86629F8BF}"/>
              </a:ext>
            </a:extLst>
          </p:cNvPr>
          <p:cNvPicPr>
            <a:picLocks noChangeAspect="1"/>
          </p:cNvPicPr>
          <p:nvPr/>
        </p:nvPicPr>
        <p:blipFill>
          <a:blip r:embed="rId34"/>
          <a:stretch>
            <a:fillRect/>
          </a:stretch>
        </p:blipFill>
        <p:spPr>
          <a:xfrm>
            <a:off x="6157412" y="5471320"/>
            <a:ext cx="640080" cy="640080"/>
          </a:xfrm>
          <a:prstGeom prst="rect">
            <a:avLst/>
          </a:prstGeom>
          <a:ln>
            <a:solidFill>
              <a:schemeClr val="bg1">
                <a:lumMod val="95000"/>
              </a:schemeClr>
            </a:solidFill>
          </a:ln>
        </p:spPr>
      </p:pic>
      <p:sp>
        <p:nvSpPr>
          <p:cNvPr id="106" name="Text Placeholder 6">
            <a:extLst>
              <a:ext uri="{FF2B5EF4-FFF2-40B4-BE49-F238E27FC236}">
                <a16:creationId xmlns:a16="http://schemas.microsoft.com/office/drawing/2014/main" id="{5A216B97-9D3D-4CB6-A264-987F148DFF1A}"/>
              </a:ext>
            </a:extLst>
          </p:cNvPr>
          <p:cNvSpPr txBox="1">
            <a:spLocks/>
          </p:cNvSpPr>
          <p:nvPr/>
        </p:nvSpPr>
        <p:spPr>
          <a:xfrm>
            <a:off x="13739654" y="5655284"/>
            <a:ext cx="7293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t>DevScope</a:t>
            </a:r>
            <a:endParaRPr lang="en-US" sz="1000"/>
          </a:p>
        </p:txBody>
      </p:sp>
      <p:sp>
        <p:nvSpPr>
          <p:cNvPr id="107" name="Text Placeholder 6">
            <a:extLst>
              <a:ext uri="{FF2B5EF4-FFF2-40B4-BE49-F238E27FC236}">
                <a16:creationId xmlns:a16="http://schemas.microsoft.com/office/drawing/2014/main" id="{FC52AED7-BC3B-47F3-804F-DBE3F0FBC3FB}"/>
              </a:ext>
            </a:extLst>
          </p:cNvPr>
          <p:cNvSpPr txBox="1">
            <a:spLocks/>
          </p:cNvSpPr>
          <p:nvPr/>
        </p:nvSpPr>
        <p:spPr>
          <a:xfrm>
            <a:off x="6096000" y="6216039"/>
            <a:ext cx="915895"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rPr>
              <a:t>ClickDimensions</a:t>
            </a:r>
            <a:endParaRPr lang="en-US" sz="1000">
              <a:solidFill>
                <a:schemeClr val="tx1"/>
              </a:solidFill>
            </a:endParaRPr>
          </a:p>
        </p:txBody>
      </p:sp>
      <p:sp>
        <p:nvSpPr>
          <p:cNvPr id="108" name="Text Placeholder 6">
            <a:extLst>
              <a:ext uri="{FF2B5EF4-FFF2-40B4-BE49-F238E27FC236}">
                <a16:creationId xmlns:a16="http://schemas.microsoft.com/office/drawing/2014/main" id="{9530B6DA-584C-4494-82F1-5D4FFE972DD3}"/>
              </a:ext>
            </a:extLst>
          </p:cNvPr>
          <p:cNvSpPr txBox="1">
            <a:spLocks/>
          </p:cNvSpPr>
          <p:nvPr/>
        </p:nvSpPr>
        <p:spPr>
          <a:xfrm>
            <a:off x="5172716" y="6206289"/>
            <a:ext cx="7293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Asana</a:t>
            </a:r>
          </a:p>
        </p:txBody>
      </p:sp>
      <p:pic>
        <p:nvPicPr>
          <p:cNvPr id="28" name="Picture 27" descr="A close up of a logo&#10;&#10;Description generated with very high confidence">
            <a:extLst>
              <a:ext uri="{FF2B5EF4-FFF2-40B4-BE49-F238E27FC236}">
                <a16:creationId xmlns:a16="http://schemas.microsoft.com/office/drawing/2014/main" id="{024E9395-8A87-4A85-B842-6028157E647E}"/>
              </a:ext>
            </a:extLst>
          </p:cNvPr>
          <p:cNvPicPr>
            <a:picLocks noChangeAspect="1"/>
          </p:cNvPicPr>
          <p:nvPr/>
        </p:nvPicPr>
        <p:blipFill>
          <a:blip r:embed="rId35"/>
          <a:stretch>
            <a:fillRect/>
          </a:stretch>
        </p:blipFill>
        <p:spPr>
          <a:xfrm>
            <a:off x="7145511" y="5471320"/>
            <a:ext cx="640080" cy="640080"/>
          </a:xfrm>
          <a:prstGeom prst="rect">
            <a:avLst/>
          </a:prstGeom>
          <a:ln>
            <a:solidFill>
              <a:schemeClr val="bg1">
                <a:lumMod val="95000"/>
              </a:schemeClr>
            </a:solidFill>
          </a:ln>
        </p:spPr>
      </p:pic>
      <p:pic>
        <p:nvPicPr>
          <p:cNvPr id="30" name="Picture 29">
            <a:extLst>
              <a:ext uri="{FF2B5EF4-FFF2-40B4-BE49-F238E27FC236}">
                <a16:creationId xmlns:a16="http://schemas.microsoft.com/office/drawing/2014/main" id="{43784F3C-070E-4321-A333-AB273E008FC1}"/>
              </a:ext>
            </a:extLst>
          </p:cNvPr>
          <p:cNvPicPr>
            <a:picLocks noChangeAspect="1"/>
          </p:cNvPicPr>
          <p:nvPr/>
        </p:nvPicPr>
        <p:blipFill>
          <a:blip r:embed="rId36"/>
          <a:stretch>
            <a:fillRect/>
          </a:stretch>
        </p:blipFill>
        <p:spPr>
          <a:xfrm>
            <a:off x="4368484" y="5518413"/>
            <a:ext cx="640080" cy="640080"/>
          </a:xfrm>
          <a:prstGeom prst="rect">
            <a:avLst/>
          </a:prstGeom>
          <a:ln>
            <a:noFill/>
          </a:ln>
        </p:spPr>
      </p:pic>
      <p:pic>
        <p:nvPicPr>
          <p:cNvPr id="33" name="Picture 32" descr="A close up of a sign&#10;&#10;Description generated with very high confidence">
            <a:extLst>
              <a:ext uri="{FF2B5EF4-FFF2-40B4-BE49-F238E27FC236}">
                <a16:creationId xmlns:a16="http://schemas.microsoft.com/office/drawing/2014/main" id="{17FCE7FF-BD93-4349-A6A0-0AD80F2522BE}"/>
              </a:ext>
            </a:extLst>
          </p:cNvPr>
          <p:cNvPicPr>
            <a:picLocks noChangeAspect="1"/>
          </p:cNvPicPr>
          <p:nvPr/>
        </p:nvPicPr>
        <p:blipFill>
          <a:blip r:embed="rId37"/>
          <a:stretch>
            <a:fillRect/>
          </a:stretch>
        </p:blipFill>
        <p:spPr>
          <a:xfrm>
            <a:off x="9721643" y="5496586"/>
            <a:ext cx="640080" cy="640080"/>
          </a:xfrm>
          <a:prstGeom prst="rect">
            <a:avLst/>
          </a:prstGeom>
          <a:ln>
            <a:noFill/>
          </a:ln>
        </p:spPr>
      </p:pic>
      <p:pic>
        <p:nvPicPr>
          <p:cNvPr id="35" name="Picture 34">
            <a:extLst>
              <a:ext uri="{FF2B5EF4-FFF2-40B4-BE49-F238E27FC236}">
                <a16:creationId xmlns:a16="http://schemas.microsoft.com/office/drawing/2014/main" id="{A52D7E96-BB2F-418E-BE6D-D74AC42FC19C}"/>
              </a:ext>
            </a:extLst>
          </p:cNvPr>
          <p:cNvPicPr>
            <a:picLocks noChangeAspect="1"/>
          </p:cNvPicPr>
          <p:nvPr/>
        </p:nvPicPr>
        <p:blipFill>
          <a:blip r:embed="rId38"/>
          <a:stretch>
            <a:fillRect/>
          </a:stretch>
        </p:blipFill>
        <p:spPr>
          <a:xfrm>
            <a:off x="8880144" y="5502381"/>
            <a:ext cx="640080" cy="640080"/>
          </a:xfrm>
          <a:prstGeom prst="rect">
            <a:avLst/>
          </a:prstGeom>
          <a:ln>
            <a:noFill/>
          </a:ln>
        </p:spPr>
      </p:pic>
      <p:pic>
        <p:nvPicPr>
          <p:cNvPr id="37" name="Picture 36">
            <a:extLst>
              <a:ext uri="{FF2B5EF4-FFF2-40B4-BE49-F238E27FC236}">
                <a16:creationId xmlns:a16="http://schemas.microsoft.com/office/drawing/2014/main" id="{838A1378-2CBA-4D72-AE62-01A7C9C29CC0}"/>
              </a:ext>
            </a:extLst>
          </p:cNvPr>
          <p:cNvPicPr>
            <a:picLocks noChangeAspect="1"/>
          </p:cNvPicPr>
          <p:nvPr/>
        </p:nvPicPr>
        <p:blipFill>
          <a:blip r:embed="rId39"/>
          <a:stretch>
            <a:fillRect/>
          </a:stretch>
        </p:blipFill>
        <p:spPr>
          <a:xfrm>
            <a:off x="3421178" y="5577067"/>
            <a:ext cx="640080" cy="640080"/>
          </a:xfrm>
          <a:prstGeom prst="rect">
            <a:avLst/>
          </a:prstGeom>
          <a:ln>
            <a:solidFill>
              <a:schemeClr val="bg1">
                <a:lumMod val="95000"/>
              </a:schemeClr>
            </a:solidFill>
          </a:ln>
        </p:spPr>
      </p:pic>
      <p:sp>
        <p:nvSpPr>
          <p:cNvPr id="109" name="Text Placeholder 6">
            <a:extLst>
              <a:ext uri="{FF2B5EF4-FFF2-40B4-BE49-F238E27FC236}">
                <a16:creationId xmlns:a16="http://schemas.microsoft.com/office/drawing/2014/main" id="{72CBBFE9-7915-400D-AD70-F67A1D5D98FF}"/>
              </a:ext>
            </a:extLst>
          </p:cNvPr>
          <p:cNvSpPr txBox="1">
            <a:spLocks/>
          </p:cNvSpPr>
          <p:nvPr/>
        </p:nvSpPr>
        <p:spPr>
          <a:xfrm>
            <a:off x="9650299" y="6192221"/>
            <a:ext cx="7293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rPr>
              <a:t>Webtrends</a:t>
            </a:r>
            <a:endParaRPr lang="en-US" sz="1000">
              <a:solidFill>
                <a:schemeClr val="tx1"/>
              </a:solidFill>
            </a:endParaRPr>
          </a:p>
        </p:txBody>
      </p:sp>
      <p:pic>
        <p:nvPicPr>
          <p:cNvPr id="39" name="Picture 38" descr="A close up of a logo&#10;&#10;Description generated with very high confidence">
            <a:extLst>
              <a:ext uri="{FF2B5EF4-FFF2-40B4-BE49-F238E27FC236}">
                <a16:creationId xmlns:a16="http://schemas.microsoft.com/office/drawing/2014/main" id="{DAD9A56B-DF95-42F5-BD41-472D6EA086B5}"/>
              </a:ext>
            </a:extLst>
          </p:cNvPr>
          <p:cNvPicPr>
            <a:picLocks noChangeAspect="1"/>
          </p:cNvPicPr>
          <p:nvPr/>
        </p:nvPicPr>
        <p:blipFill>
          <a:blip r:embed="rId40"/>
          <a:stretch>
            <a:fillRect/>
          </a:stretch>
        </p:blipFill>
        <p:spPr>
          <a:xfrm>
            <a:off x="7903402" y="5523285"/>
            <a:ext cx="640080" cy="640080"/>
          </a:xfrm>
          <a:prstGeom prst="rect">
            <a:avLst/>
          </a:prstGeom>
          <a:ln>
            <a:solidFill>
              <a:schemeClr val="bg1">
                <a:lumMod val="95000"/>
              </a:schemeClr>
            </a:solidFill>
          </a:ln>
        </p:spPr>
      </p:pic>
      <p:sp>
        <p:nvSpPr>
          <p:cNvPr id="110" name="Rectangle 109">
            <a:extLst>
              <a:ext uri="{FF2B5EF4-FFF2-40B4-BE49-F238E27FC236}">
                <a16:creationId xmlns:a16="http://schemas.microsoft.com/office/drawing/2014/main" id="{58B8820D-52B9-4257-9A09-9144AC6045E0}"/>
              </a:ext>
            </a:extLst>
          </p:cNvPr>
          <p:cNvSpPr/>
          <p:nvPr/>
        </p:nvSpPr>
        <p:spPr bwMode="auto">
          <a:xfrm>
            <a:off x="10875818" y="4400164"/>
            <a:ext cx="640080" cy="6400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a:t>
            </a:r>
            <a:br>
              <a:rPr lang="en-US" sz="900">
                <a:solidFill>
                  <a:schemeClr val="tx1"/>
                </a:solidFill>
                <a:cs typeface="Segoe UI" pitchFamily="34" charset="0"/>
              </a:rPr>
            </a:br>
            <a:r>
              <a:rPr lang="en-US" sz="900">
                <a:solidFill>
                  <a:schemeClr val="tx1"/>
                </a:solidFill>
                <a:cs typeface="Segoe UI" pitchFamily="34" charset="0"/>
              </a:rPr>
              <a:t>LOGO</a:t>
            </a:r>
            <a:br>
              <a:rPr lang="en-US" sz="900">
                <a:solidFill>
                  <a:schemeClr val="tx1"/>
                </a:solidFill>
                <a:cs typeface="Segoe UI" pitchFamily="34" charset="0"/>
              </a:rPr>
            </a:br>
            <a:r>
              <a:rPr lang="en-US" sz="900">
                <a:solidFill>
                  <a:schemeClr val="tx1"/>
                </a:solidFill>
                <a:cs typeface="Segoe UI" pitchFamily="34" charset="0"/>
              </a:rPr>
              <a:t>HERE</a:t>
            </a:r>
          </a:p>
        </p:txBody>
      </p:sp>
      <p:sp>
        <p:nvSpPr>
          <p:cNvPr id="111" name="Rectangle 110">
            <a:extLst>
              <a:ext uri="{FF2B5EF4-FFF2-40B4-BE49-F238E27FC236}">
                <a16:creationId xmlns:a16="http://schemas.microsoft.com/office/drawing/2014/main" id="{50333892-8580-4B3D-8A0A-7A878AE15A7C}"/>
              </a:ext>
            </a:extLst>
          </p:cNvPr>
          <p:cNvSpPr/>
          <p:nvPr/>
        </p:nvSpPr>
        <p:spPr bwMode="auto">
          <a:xfrm>
            <a:off x="10875818" y="5454389"/>
            <a:ext cx="640080" cy="6400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a:t>
            </a:r>
            <a:br>
              <a:rPr lang="en-US" sz="900">
                <a:solidFill>
                  <a:schemeClr val="tx1"/>
                </a:solidFill>
                <a:cs typeface="Segoe UI" pitchFamily="34" charset="0"/>
              </a:rPr>
            </a:br>
            <a:r>
              <a:rPr lang="en-US" sz="900">
                <a:solidFill>
                  <a:schemeClr val="tx1"/>
                </a:solidFill>
                <a:cs typeface="Segoe UI" pitchFamily="34" charset="0"/>
              </a:rPr>
              <a:t>LOGO</a:t>
            </a:r>
            <a:br>
              <a:rPr lang="en-US" sz="900">
                <a:solidFill>
                  <a:schemeClr val="tx1"/>
                </a:solidFill>
                <a:cs typeface="Segoe UI" pitchFamily="34" charset="0"/>
              </a:rPr>
            </a:br>
            <a:r>
              <a:rPr lang="en-US" sz="900">
                <a:solidFill>
                  <a:schemeClr val="tx1"/>
                </a:solidFill>
                <a:cs typeface="Segoe UI" pitchFamily="34" charset="0"/>
              </a:rPr>
              <a:t>HERE</a:t>
            </a:r>
          </a:p>
        </p:txBody>
      </p:sp>
      <p:sp>
        <p:nvSpPr>
          <p:cNvPr id="112" name="Rectangle 111">
            <a:extLst>
              <a:ext uri="{FF2B5EF4-FFF2-40B4-BE49-F238E27FC236}">
                <a16:creationId xmlns:a16="http://schemas.microsoft.com/office/drawing/2014/main" id="{52D76FF8-494B-41FA-8E78-DBFC1967EBE7}"/>
              </a:ext>
            </a:extLst>
          </p:cNvPr>
          <p:cNvSpPr/>
          <p:nvPr/>
        </p:nvSpPr>
        <p:spPr bwMode="auto">
          <a:xfrm>
            <a:off x="10875818" y="3343677"/>
            <a:ext cx="640080" cy="6400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a:t>
            </a:r>
            <a:br>
              <a:rPr lang="en-US" sz="900">
                <a:solidFill>
                  <a:schemeClr val="tx1"/>
                </a:solidFill>
                <a:cs typeface="Segoe UI" pitchFamily="34" charset="0"/>
              </a:rPr>
            </a:br>
            <a:r>
              <a:rPr lang="en-US" sz="900">
                <a:solidFill>
                  <a:schemeClr val="tx1"/>
                </a:solidFill>
                <a:cs typeface="Segoe UI" pitchFamily="34" charset="0"/>
              </a:rPr>
              <a:t>LOGO</a:t>
            </a:r>
            <a:br>
              <a:rPr lang="en-US" sz="900">
                <a:solidFill>
                  <a:schemeClr val="tx1"/>
                </a:solidFill>
                <a:cs typeface="Segoe UI" pitchFamily="34" charset="0"/>
              </a:rPr>
            </a:br>
            <a:r>
              <a:rPr lang="en-US" sz="900">
                <a:solidFill>
                  <a:schemeClr val="tx1"/>
                </a:solidFill>
                <a:cs typeface="Segoe UI" pitchFamily="34" charset="0"/>
              </a:rPr>
              <a:t>HERE</a:t>
            </a:r>
          </a:p>
        </p:txBody>
      </p:sp>
      <p:sp>
        <p:nvSpPr>
          <p:cNvPr id="113" name="Text Placeholder 6">
            <a:extLst>
              <a:ext uri="{FF2B5EF4-FFF2-40B4-BE49-F238E27FC236}">
                <a16:creationId xmlns:a16="http://schemas.microsoft.com/office/drawing/2014/main" id="{327E5BB7-ED8E-4B23-88DC-E2DD47FC0BF0}"/>
              </a:ext>
            </a:extLst>
          </p:cNvPr>
          <p:cNvSpPr txBox="1">
            <a:spLocks/>
          </p:cNvSpPr>
          <p:nvPr/>
        </p:nvSpPr>
        <p:spPr>
          <a:xfrm>
            <a:off x="7738647" y="6246082"/>
            <a:ext cx="915895"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Office365Mon</a:t>
            </a:r>
          </a:p>
        </p:txBody>
      </p:sp>
      <p:pic>
        <p:nvPicPr>
          <p:cNvPr id="43" name="Picture 42">
            <a:extLst>
              <a:ext uri="{FF2B5EF4-FFF2-40B4-BE49-F238E27FC236}">
                <a16:creationId xmlns:a16="http://schemas.microsoft.com/office/drawing/2014/main" id="{4B9CCD05-A945-424D-9EBE-2D7E431E3EF5}"/>
              </a:ext>
            </a:extLst>
          </p:cNvPr>
          <p:cNvPicPr>
            <a:picLocks noChangeAspect="1"/>
          </p:cNvPicPr>
          <p:nvPr/>
        </p:nvPicPr>
        <p:blipFill>
          <a:blip r:embed="rId41"/>
          <a:stretch>
            <a:fillRect/>
          </a:stretch>
        </p:blipFill>
        <p:spPr>
          <a:xfrm>
            <a:off x="5046879" y="4328119"/>
            <a:ext cx="640080" cy="640080"/>
          </a:xfrm>
          <a:prstGeom prst="rect">
            <a:avLst/>
          </a:prstGeom>
          <a:ln>
            <a:solidFill>
              <a:schemeClr val="bg1">
                <a:lumMod val="95000"/>
              </a:schemeClr>
            </a:solidFill>
          </a:ln>
        </p:spPr>
      </p:pic>
      <p:sp>
        <p:nvSpPr>
          <p:cNvPr id="114" name="Text Placeholder 6">
            <a:extLst>
              <a:ext uri="{FF2B5EF4-FFF2-40B4-BE49-F238E27FC236}">
                <a16:creationId xmlns:a16="http://schemas.microsoft.com/office/drawing/2014/main" id="{F3092626-459A-4599-A67B-DAD205F7E9D6}"/>
              </a:ext>
            </a:extLst>
          </p:cNvPr>
          <p:cNvSpPr txBox="1">
            <a:spLocks/>
          </p:cNvSpPr>
          <p:nvPr/>
        </p:nvSpPr>
        <p:spPr>
          <a:xfrm>
            <a:off x="4868069" y="5111492"/>
            <a:ext cx="107604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rPr>
              <a:t>CloudFronts</a:t>
            </a:r>
            <a:endParaRPr lang="en-US" sz="1000">
              <a:solidFill>
                <a:schemeClr val="tx1"/>
              </a:solidFill>
            </a:endParaRPr>
          </a:p>
        </p:txBody>
      </p:sp>
      <p:pic>
        <p:nvPicPr>
          <p:cNvPr id="47" name="Picture 46" descr="A close up of a logo&#10;&#10;Description generated with high confidence">
            <a:extLst>
              <a:ext uri="{FF2B5EF4-FFF2-40B4-BE49-F238E27FC236}">
                <a16:creationId xmlns:a16="http://schemas.microsoft.com/office/drawing/2014/main" id="{7E39DD49-74F0-4554-9D39-BD6101D21815}"/>
              </a:ext>
            </a:extLst>
          </p:cNvPr>
          <p:cNvPicPr>
            <a:picLocks noChangeAspect="1"/>
          </p:cNvPicPr>
          <p:nvPr/>
        </p:nvPicPr>
        <p:blipFill>
          <a:blip r:embed="rId42"/>
          <a:stretch>
            <a:fillRect/>
          </a:stretch>
        </p:blipFill>
        <p:spPr>
          <a:xfrm>
            <a:off x="5412853" y="1499824"/>
            <a:ext cx="640080" cy="640080"/>
          </a:xfrm>
          <a:prstGeom prst="rect">
            <a:avLst/>
          </a:prstGeom>
          <a:ln>
            <a:solidFill>
              <a:schemeClr val="bg1">
                <a:lumMod val="95000"/>
              </a:schemeClr>
            </a:solidFill>
          </a:ln>
        </p:spPr>
      </p:pic>
      <p:pic>
        <p:nvPicPr>
          <p:cNvPr id="115" name="Picture 114">
            <a:extLst>
              <a:ext uri="{FF2B5EF4-FFF2-40B4-BE49-F238E27FC236}">
                <a16:creationId xmlns:a16="http://schemas.microsoft.com/office/drawing/2014/main" id="{8F248E74-2993-42F2-AA8E-B776895EB839}"/>
              </a:ext>
            </a:extLst>
          </p:cNvPr>
          <p:cNvPicPr>
            <a:picLocks noChangeAspect="1"/>
          </p:cNvPicPr>
          <p:nvPr/>
        </p:nvPicPr>
        <p:blipFill>
          <a:blip r:embed="rId43"/>
          <a:stretch>
            <a:fillRect/>
          </a:stretch>
        </p:blipFill>
        <p:spPr>
          <a:xfrm>
            <a:off x="7216534" y="1452982"/>
            <a:ext cx="640080" cy="640080"/>
          </a:xfrm>
          <a:prstGeom prst="rect">
            <a:avLst/>
          </a:prstGeom>
          <a:ln>
            <a:solidFill>
              <a:schemeClr val="bg1">
                <a:lumMod val="95000"/>
              </a:schemeClr>
            </a:solidFill>
          </a:ln>
        </p:spPr>
      </p:pic>
      <p:pic>
        <p:nvPicPr>
          <p:cNvPr id="117" name="Picture 116" descr="A screen shot of a computer&#10;&#10;Description generated with high confidence">
            <a:extLst>
              <a:ext uri="{FF2B5EF4-FFF2-40B4-BE49-F238E27FC236}">
                <a16:creationId xmlns:a16="http://schemas.microsoft.com/office/drawing/2014/main" id="{560FEAAE-CDAE-4E02-9D53-17DB6A4D03B3}"/>
              </a:ext>
            </a:extLst>
          </p:cNvPr>
          <p:cNvPicPr>
            <a:picLocks noChangeAspect="1"/>
          </p:cNvPicPr>
          <p:nvPr/>
        </p:nvPicPr>
        <p:blipFill>
          <a:blip r:embed="rId44"/>
          <a:stretch>
            <a:fillRect/>
          </a:stretch>
        </p:blipFill>
        <p:spPr>
          <a:xfrm>
            <a:off x="4592882" y="1405545"/>
            <a:ext cx="640080" cy="640080"/>
          </a:xfrm>
          <a:prstGeom prst="rect">
            <a:avLst/>
          </a:prstGeom>
          <a:ln>
            <a:solidFill>
              <a:schemeClr val="bg1">
                <a:lumMod val="95000"/>
              </a:schemeClr>
            </a:solidFill>
          </a:ln>
        </p:spPr>
      </p:pic>
      <p:sp>
        <p:nvSpPr>
          <p:cNvPr id="118" name="Text Placeholder 6">
            <a:extLst>
              <a:ext uri="{FF2B5EF4-FFF2-40B4-BE49-F238E27FC236}">
                <a16:creationId xmlns:a16="http://schemas.microsoft.com/office/drawing/2014/main" id="{EB075DEC-9C8B-481E-8AFF-D1C2DC37C414}"/>
              </a:ext>
            </a:extLst>
          </p:cNvPr>
          <p:cNvSpPr txBox="1">
            <a:spLocks/>
          </p:cNvSpPr>
          <p:nvPr/>
        </p:nvSpPr>
        <p:spPr>
          <a:xfrm>
            <a:off x="4526767" y="2172581"/>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rPr>
              <a:t>Avepoint</a:t>
            </a:r>
            <a:endParaRPr lang="en-US" sz="1000">
              <a:solidFill>
                <a:schemeClr val="tx1"/>
              </a:solidFill>
            </a:endParaRPr>
          </a:p>
        </p:txBody>
      </p:sp>
      <p:pic>
        <p:nvPicPr>
          <p:cNvPr id="120" name="Picture 119">
            <a:extLst>
              <a:ext uri="{FF2B5EF4-FFF2-40B4-BE49-F238E27FC236}">
                <a16:creationId xmlns:a16="http://schemas.microsoft.com/office/drawing/2014/main" id="{E59C1555-6BDA-4704-8A69-D04D1A1F067C}"/>
              </a:ext>
            </a:extLst>
          </p:cNvPr>
          <p:cNvPicPr>
            <a:picLocks noChangeAspect="1"/>
          </p:cNvPicPr>
          <p:nvPr/>
        </p:nvPicPr>
        <p:blipFill>
          <a:blip r:embed="rId45"/>
          <a:stretch>
            <a:fillRect/>
          </a:stretch>
        </p:blipFill>
        <p:spPr>
          <a:xfrm>
            <a:off x="6543358" y="2445202"/>
            <a:ext cx="640080" cy="640080"/>
          </a:xfrm>
          <a:prstGeom prst="rect">
            <a:avLst/>
          </a:prstGeom>
          <a:ln>
            <a:solidFill>
              <a:schemeClr val="bg1">
                <a:lumMod val="95000"/>
              </a:schemeClr>
            </a:solidFill>
          </a:ln>
        </p:spPr>
      </p:pic>
      <p:sp>
        <p:nvSpPr>
          <p:cNvPr id="121" name="Text Placeholder 6">
            <a:extLst>
              <a:ext uri="{FF2B5EF4-FFF2-40B4-BE49-F238E27FC236}">
                <a16:creationId xmlns:a16="http://schemas.microsoft.com/office/drawing/2014/main" id="{C1712E38-6075-4575-9A24-741B4A9577EC}"/>
              </a:ext>
            </a:extLst>
          </p:cNvPr>
          <p:cNvSpPr txBox="1">
            <a:spLocks/>
          </p:cNvSpPr>
          <p:nvPr/>
        </p:nvSpPr>
        <p:spPr>
          <a:xfrm>
            <a:off x="6524456" y="2820361"/>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err="1">
                <a:solidFill>
                  <a:schemeClr val="tx1"/>
                </a:solidFill>
              </a:rPr>
              <a:t>ToolsGroup</a:t>
            </a:r>
            <a:endParaRPr lang="en-US" sz="1000">
              <a:solidFill>
                <a:schemeClr val="tx1"/>
              </a:solidFill>
            </a:endParaRPr>
          </a:p>
        </p:txBody>
      </p:sp>
      <p:pic>
        <p:nvPicPr>
          <p:cNvPr id="123" name="Picture 122" descr="A close up of a sign&#10;&#10;Description generated with high confidence">
            <a:extLst>
              <a:ext uri="{FF2B5EF4-FFF2-40B4-BE49-F238E27FC236}">
                <a16:creationId xmlns:a16="http://schemas.microsoft.com/office/drawing/2014/main" id="{845EE5D0-2AB5-4865-BA1C-0A11BE44966A}"/>
              </a:ext>
            </a:extLst>
          </p:cNvPr>
          <p:cNvPicPr>
            <a:picLocks noChangeAspect="1"/>
          </p:cNvPicPr>
          <p:nvPr/>
        </p:nvPicPr>
        <p:blipFill>
          <a:blip r:embed="rId46"/>
          <a:stretch>
            <a:fillRect/>
          </a:stretch>
        </p:blipFill>
        <p:spPr>
          <a:xfrm>
            <a:off x="3206407" y="1444351"/>
            <a:ext cx="640080" cy="640080"/>
          </a:xfrm>
          <a:prstGeom prst="rect">
            <a:avLst/>
          </a:prstGeom>
          <a:ln>
            <a:solidFill>
              <a:schemeClr val="bg1">
                <a:lumMod val="95000"/>
              </a:schemeClr>
            </a:solidFill>
          </a:ln>
        </p:spPr>
      </p:pic>
      <p:pic>
        <p:nvPicPr>
          <p:cNvPr id="125" name="Picture 124">
            <a:extLst>
              <a:ext uri="{FF2B5EF4-FFF2-40B4-BE49-F238E27FC236}">
                <a16:creationId xmlns:a16="http://schemas.microsoft.com/office/drawing/2014/main" id="{159BD40E-C8B1-47F3-8D09-60C6C29169A7}"/>
              </a:ext>
            </a:extLst>
          </p:cNvPr>
          <p:cNvPicPr>
            <a:picLocks noChangeAspect="1"/>
          </p:cNvPicPr>
          <p:nvPr/>
        </p:nvPicPr>
        <p:blipFill>
          <a:blip r:embed="rId47"/>
          <a:stretch>
            <a:fillRect/>
          </a:stretch>
        </p:blipFill>
        <p:spPr>
          <a:xfrm>
            <a:off x="6417976" y="1450098"/>
            <a:ext cx="640080" cy="640080"/>
          </a:xfrm>
          <a:prstGeom prst="rect">
            <a:avLst/>
          </a:prstGeom>
          <a:ln>
            <a:solidFill>
              <a:schemeClr val="bg1">
                <a:lumMod val="95000"/>
              </a:schemeClr>
            </a:solidFill>
          </a:ln>
        </p:spPr>
      </p:pic>
      <p:sp>
        <p:nvSpPr>
          <p:cNvPr id="126" name="Rectangle 125">
            <a:extLst>
              <a:ext uri="{FF2B5EF4-FFF2-40B4-BE49-F238E27FC236}">
                <a16:creationId xmlns:a16="http://schemas.microsoft.com/office/drawing/2014/main" id="{EA9DEDF3-3415-43E8-A131-C0A9A474D087}"/>
              </a:ext>
            </a:extLst>
          </p:cNvPr>
          <p:cNvSpPr/>
          <p:nvPr/>
        </p:nvSpPr>
        <p:spPr bwMode="auto">
          <a:xfrm>
            <a:off x="10875818" y="1418189"/>
            <a:ext cx="640080" cy="6400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a:t>
            </a:r>
            <a:br>
              <a:rPr lang="en-US" sz="900">
                <a:solidFill>
                  <a:schemeClr val="tx1"/>
                </a:solidFill>
                <a:cs typeface="Segoe UI" pitchFamily="34" charset="0"/>
              </a:rPr>
            </a:br>
            <a:r>
              <a:rPr lang="en-US" sz="900">
                <a:solidFill>
                  <a:schemeClr val="tx1"/>
                </a:solidFill>
                <a:cs typeface="Segoe UI" pitchFamily="34" charset="0"/>
              </a:rPr>
              <a:t>LOGO</a:t>
            </a:r>
            <a:br>
              <a:rPr lang="en-US" sz="900">
                <a:solidFill>
                  <a:schemeClr val="tx1"/>
                </a:solidFill>
                <a:cs typeface="Segoe UI" pitchFamily="34" charset="0"/>
              </a:rPr>
            </a:br>
            <a:r>
              <a:rPr lang="en-US" sz="900">
                <a:solidFill>
                  <a:schemeClr val="tx1"/>
                </a:solidFill>
                <a:cs typeface="Segoe UI" pitchFamily="34" charset="0"/>
              </a:rPr>
              <a:t>HERE</a:t>
            </a:r>
          </a:p>
        </p:txBody>
      </p:sp>
      <p:sp>
        <p:nvSpPr>
          <p:cNvPr id="131" name="Rectangle 130">
            <a:extLst>
              <a:ext uri="{FF2B5EF4-FFF2-40B4-BE49-F238E27FC236}">
                <a16:creationId xmlns:a16="http://schemas.microsoft.com/office/drawing/2014/main" id="{94D04783-47C8-4D45-B0AA-E0058F41AA6D}"/>
              </a:ext>
            </a:extLst>
          </p:cNvPr>
          <p:cNvSpPr/>
          <p:nvPr/>
        </p:nvSpPr>
        <p:spPr bwMode="auto">
          <a:xfrm>
            <a:off x="10875818" y="2400018"/>
            <a:ext cx="640080" cy="6400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chemeClr val="tx1"/>
                </a:solidFill>
                <a:cs typeface="Segoe UI" pitchFamily="34" charset="0"/>
              </a:rPr>
              <a:t>YOUR</a:t>
            </a:r>
            <a:br>
              <a:rPr lang="en-US" sz="900">
                <a:solidFill>
                  <a:schemeClr val="tx1"/>
                </a:solidFill>
                <a:cs typeface="Segoe UI" pitchFamily="34" charset="0"/>
              </a:rPr>
            </a:br>
            <a:r>
              <a:rPr lang="en-US" sz="900">
                <a:solidFill>
                  <a:schemeClr val="tx1"/>
                </a:solidFill>
                <a:cs typeface="Segoe UI" pitchFamily="34" charset="0"/>
              </a:rPr>
              <a:t>LOGO</a:t>
            </a:r>
            <a:br>
              <a:rPr lang="en-US" sz="900">
                <a:solidFill>
                  <a:schemeClr val="tx1"/>
                </a:solidFill>
                <a:cs typeface="Segoe UI" pitchFamily="34" charset="0"/>
              </a:rPr>
            </a:br>
            <a:r>
              <a:rPr lang="en-US" sz="900">
                <a:solidFill>
                  <a:schemeClr val="tx1"/>
                </a:solidFill>
                <a:cs typeface="Segoe UI" pitchFamily="34" charset="0"/>
              </a:rPr>
              <a:t>HERE</a:t>
            </a:r>
          </a:p>
        </p:txBody>
      </p:sp>
      <p:cxnSp>
        <p:nvCxnSpPr>
          <p:cNvPr id="95" name="Straight Connector 94">
            <a:extLst>
              <a:ext uri="{FF2B5EF4-FFF2-40B4-BE49-F238E27FC236}">
                <a16:creationId xmlns:a16="http://schemas.microsoft.com/office/drawing/2014/main" id="{42187378-C707-40E3-8468-4501E346033B}"/>
              </a:ext>
            </a:extLst>
          </p:cNvPr>
          <p:cNvCxnSpPr>
            <a:cxnSpLocks/>
          </p:cNvCxnSpPr>
          <p:nvPr/>
        </p:nvCxnSpPr>
        <p:spPr>
          <a:xfrm>
            <a:off x="597854" y="6418165"/>
            <a:ext cx="2551554"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116" name="Straight Connector 115">
            <a:extLst>
              <a:ext uri="{FF2B5EF4-FFF2-40B4-BE49-F238E27FC236}">
                <a16:creationId xmlns:a16="http://schemas.microsoft.com/office/drawing/2014/main" id="{D3E9D908-6FDD-4385-9D16-368A064B4709}"/>
              </a:ext>
            </a:extLst>
          </p:cNvPr>
          <p:cNvCxnSpPr>
            <a:cxnSpLocks/>
          </p:cNvCxnSpPr>
          <p:nvPr/>
        </p:nvCxnSpPr>
        <p:spPr>
          <a:xfrm>
            <a:off x="3149408" y="1441339"/>
            <a:ext cx="0" cy="1679813"/>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F59EE50-9641-4EAC-8105-404AF22EC242}"/>
              </a:ext>
            </a:extLst>
          </p:cNvPr>
          <p:cNvCxnSpPr>
            <a:cxnSpLocks/>
          </p:cNvCxnSpPr>
          <p:nvPr/>
        </p:nvCxnSpPr>
        <p:spPr>
          <a:xfrm>
            <a:off x="3149408" y="3267838"/>
            <a:ext cx="0" cy="94221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79A15AB-C0FF-4984-977D-DB9972FA73E3}"/>
              </a:ext>
            </a:extLst>
          </p:cNvPr>
          <p:cNvCxnSpPr>
            <a:cxnSpLocks/>
          </p:cNvCxnSpPr>
          <p:nvPr/>
        </p:nvCxnSpPr>
        <p:spPr>
          <a:xfrm>
            <a:off x="3149408" y="4341117"/>
            <a:ext cx="0" cy="94221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5492835-3378-43B2-A4AA-5BF3F08820F2}"/>
              </a:ext>
            </a:extLst>
          </p:cNvPr>
          <p:cNvCxnSpPr>
            <a:cxnSpLocks/>
          </p:cNvCxnSpPr>
          <p:nvPr/>
        </p:nvCxnSpPr>
        <p:spPr>
          <a:xfrm>
            <a:off x="3149408" y="5398773"/>
            <a:ext cx="0" cy="94221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57D84BA-F21E-4D8F-8C52-4B7E3C4D7750}"/>
              </a:ext>
            </a:extLst>
          </p:cNvPr>
          <p:cNvCxnSpPr>
            <a:cxnSpLocks/>
          </p:cNvCxnSpPr>
          <p:nvPr/>
        </p:nvCxnSpPr>
        <p:spPr>
          <a:xfrm>
            <a:off x="3149408" y="1339587"/>
            <a:ext cx="8454265"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82" name="Text Placeholder 6">
            <a:extLst>
              <a:ext uri="{FF2B5EF4-FFF2-40B4-BE49-F238E27FC236}">
                <a16:creationId xmlns:a16="http://schemas.microsoft.com/office/drawing/2014/main" id="{F4D2F056-4EE6-442E-BCB1-5A2402EC5E7A}"/>
              </a:ext>
            </a:extLst>
          </p:cNvPr>
          <p:cNvSpPr txBox="1">
            <a:spLocks/>
          </p:cNvSpPr>
          <p:nvPr/>
        </p:nvSpPr>
        <p:spPr>
          <a:xfrm>
            <a:off x="5382306" y="3007190"/>
            <a:ext cx="916213"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000">
                <a:solidFill>
                  <a:schemeClr val="tx1"/>
                </a:solidFill>
              </a:rPr>
              <a:t>Temenos</a:t>
            </a:r>
          </a:p>
        </p:txBody>
      </p:sp>
    </p:spTree>
    <p:extLst>
      <p:ext uri="{BB962C8B-B14F-4D97-AF65-F5344CB8AC3E}">
        <p14:creationId xmlns:p14="http://schemas.microsoft.com/office/powerpoint/2010/main" val="2063277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85050E9-AAF0-4A9A-8635-1267BEEF4685}"/>
              </a:ext>
            </a:extLst>
          </p:cNvPr>
          <p:cNvGrpSpPr/>
          <p:nvPr/>
        </p:nvGrpSpPr>
        <p:grpSpPr>
          <a:xfrm>
            <a:off x="6156960" y="5679242"/>
            <a:ext cx="2692835" cy="507831"/>
            <a:chOff x="6509865" y="5679242"/>
            <a:chExt cx="2339930" cy="507831"/>
          </a:xfrm>
        </p:grpSpPr>
        <p:cxnSp>
          <p:nvCxnSpPr>
            <p:cNvPr id="140" name="Straight Arrow Connector 139">
              <a:extLst>
                <a:ext uri="{FF2B5EF4-FFF2-40B4-BE49-F238E27FC236}">
                  <a16:creationId xmlns:a16="http://schemas.microsoft.com/office/drawing/2014/main" id="{149FEE7E-925F-4F12-BE51-DB1265AF4004}"/>
                </a:ext>
              </a:extLst>
            </p:cNvPr>
            <p:cNvCxnSpPr>
              <a:cxnSpLocks/>
            </p:cNvCxnSpPr>
            <p:nvPr/>
          </p:nvCxnSpPr>
          <p:spPr>
            <a:xfrm flipH="1">
              <a:off x="6509865" y="5933158"/>
              <a:ext cx="2339930" cy="0"/>
            </a:xfrm>
            <a:prstGeom prst="straightConnector1">
              <a:avLst/>
            </a:prstGeom>
            <a:ln w="19050">
              <a:solidFill>
                <a:schemeClr val="accent5"/>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133" name="TextBox 132">
              <a:extLst>
                <a:ext uri="{FF2B5EF4-FFF2-40B4-BE49-F238E27FC236}">
                  <a16:creationId xmlns:a16="http://schemas.microsoft.com/office/drawing/2014/main" id="{F2335DBC-0115-4AFE-A0D3-3530841339DB}"/>
                </a:ext>
              </a:extLst>
            </p:cNvPr>
            <p:cNvSpPr txBox="1"/>
            <p:nvPr/>
          </p:nvSpPr>
          <p:spPr>
            <a:xfrm>
              <a:off x="6550864" y="5679242"/>
              <a:ext cx="1869163" cy="507831"/>
            </a:xfrm>
            <a:prstGeom prst="rect">
              <a:avLst/>
            </a:prstGeom>
            <a:noFill/>
          </p:spPr>
          <p:txBody>
            <a:bodyPr wrap="square" lIns="0" tIns="0" rIns="0" bIns="0" rtlCol="0">
              <a:spAutoFit/>
            </a:bodyPr>
            <a:lstStyle/>
            <a:p>
              <a:pPr algn="r">
                <a:spcBef>
                  <a:spcPts val="600"/>
                </a:spcBef>
              </a:pPr>
              <a:r>
                <a:rPr lang="en-US" sz="1400">
                  <a:gradFill>
                    <a:gsLst>
                      <a:gs pos="2917">
                        <a:schemeClr val="tx1"/>
                      </a:gs>
                      <a:gs pos="30000">
                        <a:schemeClr val="tx1"/>
                      </a:gs>
                    </a:gsLst>
                    <a:lin ang="5400000" scaled="0"/>
                  </a:gradFill>
                </a:rPr>
                <a:t>Contact User</a:t>
              </a:r>
            </a:p>
            <a:p>
              <a:pPr algn="r">
                <a:spcBef>
                  <a:spcPts val="600"/>
                </a:spcBef>
              </a:pPr>
              <a:r>
                <a:rPr lang="en-US" sz="1400">
                  <a:gradFill>
                    <a:gsLst>
                      <a:gs pos="2917">
                        <a:schemeClr val="tx1"/>
                      </a:gs>
                      <a:gs pos="30000">
                        <a:schemeClr val="tx1"/>
                      </a:gs>
                    </a:gsLst>
                    <a:lin ang="5400000" scaled="0"/>
                  </a:gradFill>
                </a:rPr>
                <a:t>Nurture Opportunity </a:t>
              </a:r>
            </a:p>
          </p:txBody>
        </p:sp>
        <p:sp>
          <p:nvSpPr>
            <p:cNvPr id="144" name="Oval 143">
              <a:extLst>
                <a:ext uri="{FF2B5EF4-FFF2-40B4-BE49-F238E27FC236}">
                  <a16:creationId xmlns:a16="http://schemas.microsoft.com/office/drawing/2014/main" id="{A4AB973F-08BF-4617-AE7C-8F7D2B110279}"/>
                </a:ext>
              </a:extLst>
            </p:cNvPr>
            <p:cNvSpPr/>
            <p:nvPr/>
          </p:nvSpPr>
          <p:spPr bwMode="auto">
            <a:xfrm>
              <a:off x="8484035" y="5750278"/>
              <a:ext cx="365760" cy="365760"/>
            </a:xfrm>
            <a:prstGeom prst="ellipse">
              <a:avLst/>
            </a:prstGeom>
            <a:solidFill>
              <a:schemeClr val="accent5"/>
            </a:solidFill>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A3</a:t>
              </a:r>
              <a:endParaRPr lang="en-US" sz="1800">
                <a:solidFill>
                  <a:schemeClr val="bg1"/>
                </a:solidFill>
                <a:latin typeface="+mj-lt"/>
                <a:ea typeface="Segoe UI" pitchFamily="34" charset="0"/>
                <a:cs typeface="Segoe UI" pitchFamily="34" charset="0"/>
              </a:endParaRPr>
            </a:p>
          </p:txBody>
        </p:sp>
      </p:grpSp>
      <p:graphicFrame>
        <p:nvGraphicFramePr>
          <p:cNvPr id="10" name="Object 9" hidden="1">
            <a:extLst>
              <a:ext uri="{FF2B5EF4-FFF2-40B4-BE49-F238E27FC236}">
                <a16:creationId xmlns:a16="http://schemas.microsoft.com/office/drawing/2014/main" id="{BD3CF43A-18B1-40BA-A8F9-85A3AB5B9018}"/>
              </a:ext>
            </a:extLst>
          </p:cNvPr>
          <p:cNvGraphicFramePr>
            <a:graphicFrameLocks noChangeAspect="1"/>
          </p:cNvGraphicFramePr>
          <p:nvPr>
            <p:custDataLst>
              <p:tags r:id="rId2"/>
            </p:custDataLst>
            <p:extLst>
              <p:ext uri="{D42A27DB-BD31-4B8C-83A1-F6EECF244321}">
                <p14:modId xmlns:p14="http://schemas.microsoft.com/office/powerpoint/2010/main" val="40991822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0"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BD3CF43A-18B1-40BA-A8F9-85A3AB5B9018}"/>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04EA854-7FD3-4C60-B695-E1B93BEA0949}"/>
              </a:ext>
            </a:extLst>
          </p:cNvPr>
          <p:cNvSpPr>
            <a:spLocks noGrp="1"/>
          </p:cNvSpPr>
          <p:nvPr>
            <p:ph type="title"/>
          </p:nvPr>
        </p:nvSpPr>
        <p:spPr/>
        <p:txBody>
          <a:bodyPr/>
          <a:lstStyle/>
          <a:p>
            <a:r>
              <a:rPr lang="en-US"/>
              <a:t>Marketplace Flow</a:t>
            </a:r>
          </a:p>
        </p:txBody>
      </p:sp>
      <p:sp>
        <p:nvSpPr>
          <p:cNvPr id="6" name="Rectangle 5">
            <a:extLst>
              <a:ext uri="{FF2B5EF4-FFF2-40B4-BE49-F238E27FC236}">
                <a16:creationId xmlns:a16="http://schemas.microsoft.com/office/drawing/2014/main" id="{F62F2A1C-D127-4F4C-B9E2-C55D91DBE8C9}"/>
              </a:ext>
            </a:extLst>
          </p:cNvPr>
          <p:cNvSpPr/>
          <p:nvPr/>
        </p:nvSpPr>
        <p:spPr bwMode="auto">
          <a:xfrm>
            <a:off x="584200" y="3537570"/>
            <a:ext cx="1344168" cy="1342663"/>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ED044BD2-F56E-46E7-B165-CBE96DC09369}"/>
              </a:ext>
            </a:extLst>
          </p:cNvPr>
          <p:cNvSpPr/>
          <p:nvPr/>
        </p:nvSpPr>
        <p:spPr bwMode="auto">
          <a:xfrm>
            <a:off x="715719" y="3414458"/>
            <a:ext cx="1081130"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chemeClr val="accent3"/>
                </a:solidFill>
                <a:latin typeface="+mj-lt"/>
                <a:ea typeface="Segoe UI" pitchFamily="34" charset="0"/>
                <a:cs typeface="Segoe UI" pitchFamily="34" charset="0"/>
              </a:rPr>
              <a:t>Customer</a:t>
            </a:r>
          </a:p>
        </p:txBody>
      </p:sp>
      <p:pic>
        <p:nvPicPr>
          <p:cNvPr id="52" name="Picture 51">
            <a:extLst>
              <a:ext uri="{FF2B5EF4-FFF2-40B4-BE49-F238E27FC236}">
                <a16:creationId xmlns:a16="http://schemas.microsoft.com/office/drawing/2014/main" id="{DEAEC124-0603-45FB-AE35-E3B94BFD0651}"/>
              </a:ext>
            </a:extLst>
          </p:cNvPr>
          <p:cNvPicPr>
            <a:picLocks noChangeAspect="1"/>
          </p:cNvPicPr>
          <p:nvPr/>
        </p:nvPicPr>
        <p:blipFill>
          <a:blip r:embed="rId7"/>
          <a:stretch>
            <a:fillRect/>
          </a:stretch>
        </p:blipFill>
        <p:spPr>
          <a:xfrm>
            <a:off x="714346" y="3726935"/>
            <a:ext cx="1083876" cy="1083112"/>
          </a:xfrm>
          <a:prstGeom prst="rect">
            <a:avLst/>
          </a:prstGeom>
        </p:spPr>
      </p:pic>
      <p:sp>
        <p:nvSpPr>
          <p:cNvPr id="55" name="Rectangle 54">
            <a:extLst>
              <a:ext uri="{FF2B5EF4-FFF2-40B4-BE49-F238E27FC236}">
                <a16:creationId xmlns:a16="http://schemas.microsoft.com/office/drawing/2014/main" id="{F998DEA8-1DD2-42F6-B70D-B9A23E1859C1}"/>
              </a:ext>
            </a:extLst>
          </p:cNvPr>
          <p:cNvSpPr/>
          <p:nvPr/>
        </p:nvSpPr>
        <p:spPr bwMode="auto">
          <a:xfrm>
            <a:off x="10265220" y="3541759"/>
            <a:ext cx="1344168" cy="1342663"/>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DB28BB08-CED5-4DE1-8B4C-F4FC1079EF85}"/>
              </a:ext>
            </a:extLst>
          </p:cNvPr>
          <p:cNvSpPr/>
          <p:nvPr/>
        </p:nvSpPr>
        <p:spPr bwMode="auto">
          <a:xfrm>
            <a:off x="10693487" y="3410268"/>
            <a:ext cx="487634"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chemeClr val="accent5"/>
                </a:solidFill>
                <a:latin typeface="+mj-lt"/>
                <a:ea typeface="Segoe UI" pitchFamily="34" charset="0"/>
                <a:cs typeface="Segoe UI" pitchFamily="34" charset="0"/>
              </a:rPr>
              <a:t>ISV</a:t>
            </a:r>
          </a:p>
        </p:txBody>
      </p:sp>
      <p:pic>
        <p:nvPicPr>
          <p:cNvPr id="63" name="Picture 62" descr="A close up of a logo&#10;&#10;Description generated with high confidence">
            <a:extLst>
              <a:ext uri="{FF2B5EF4-FFF2-40B4-BE49-F238E27FC236}">
                <a16:creationId xmlns:a16="http://schemas.microsoft.com/office/drawing/2014/main" id="{F1E8AE1E-34AF-4A92-B9B9-B5CD159B6FAA}"/>
              </a:ext>
            </a:extLst>
          </p:cNvPr>
          <p:cNvPicPr>
            <a:picLocks noChangeAspect="1"/>
          </p:cNvPicPr>
          <p:nvPr/>
        </p:nvPicPr>
        <p:blipFill>
          <a:blip r:embed="rId8"/>
          <a:stretch>
            <a:fillRect/>
          </a:stretch>
        </p:blipFill>
        <p:spPr>
          <a:xfrm>
            <a:off x="10393236" y="3718486"/>
            <a:ext cx="1088136" cy="1087371"/>
          </a:xfrm>
          <a:prstGeom prst="rect">
            <a:avLst/>
          </a:prstGeom>
        </p:spPr>
      </p:pic>
      <p:grpSp>
        <p:nvGrpSpPr>
          <p:cNvPr id="30" name="Group 29">
            <a:extLst>
              <a:ext uri="{FF2B5EF4-FFF2-40B4-BE49-F238E27FC236}">
                <a16:creationId xmlns:a16="http://schemas.microsoft.com/office/drawing/2014/main" id="{C15B6AC1-FEC7-4ECD-B50F-836358F0D50D}"/>
              </a:ext>
            </a:extLst>
          </p:cNvPr>
          <p:cNvGrpSpPr/>
          <p:nvPr/>
        </p:nvGrpSpPr>
        <p:grpSpPr>
          <a:xfrm>
            <a:off x="2003190" y="5164363"/>
            <a:ext cx="2339932" cy="454878"/>
            <a:chOff x="2003190" y="5164363"/>
            <a:chExt cx="2339932" cy="454878"/>
          </a:xfrm>
        </p:grpSpPr>
        <p:cxnSp>
          <p:nvCxnSpPr>
            <p:cNvPr id="92" name="Straight Arrow Connector 91">
              <a:extLst>
                <a:ext uri="{FF2B5EF4-FFF2-40B4-BE49-F238E27FC236}">
                  <a16:creationId xmlns:a16="http://schemas.microsoft.com/office/drawing/2014/main" id="{0778B6BB-2E6E-452B-8C61-F0AC1AA81C73}"/>
                </a:ext>
              </a:extLst>
            </p:cNvPr>
            <p:cNvCxnSpPr>
              <a:cxnSpLocks/>
            </p:cNvCxnSpPr>
            <p:nvPr/>
          </p:nvCxnSpPr>
          <p:spPr>
            <a:xfrm>
              <a:off x="2346135" y="5436361"/>
              <a:ext cx="1996987" cy="0"/>
            </a:xfrm>
            <a:prstGeom prst="straightConnector1">
              <a:avLst/>
            </a:prstGeom>
            <a:ln w="19050">
              <a:solidFill>
                <a:srgbClr val="E3008C"/>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54" name="TextBox 53">
              <a:extLst>
                <a:ext uri="{FF2B5EF4-FFF2-40B4-BE49-F238E27FC236}">
                  <a16:creationId xmlns:a16="http://schemas.microsoft.com/office/drawing/2014/main" id="{0011F502-76A9-4865-96A3-60E4750E0D7F}"/>
                </a:ext>
              </a:extLst>
            </p:cNvPr>
            <p:cNvSpPr txBox="1"/>
            <p:nvPr/>
          </p:nvSpPr>
          <p:spPr>
            <a:xfrm>
              <a:off x="2449144" y="5164363"/>
              <a:ext cx="1523556" cy="215444"/>
            </a:xfrm>
            <a:prstGeom prst="rect">
              <a:avLst/>
            </a:prstGeom>
            <a:noFill/>
          </p:spPr>
          <p:txBody>
            <a:bodyPr wrap="square" lIns="0" tIns="0" rIns="0" bIns="0" rtlCol="0">
              <a:spAutoFit/>
            </a:bodyPr>
            <a:lstStyle/>
            <a:p>
              <a:pPr algn="l"/>
              <a:r>
                <a:rPr lang="en-US" sz="1400"/>
                <a:t>Contact Me</a:t>
              </a:r>
            </a:p>
          </p:txBody>
        </p:sp>
        <p:sp>
          <p:nvSpPr>
            <p:cNvPr id="76" name="Oval 75">
              <a:extLst>
                <a:ext uri="{FF2B5EF4-FFF2-40B4-BE49-F238E27FC236}">
                  <a16:creationId xmlns:a16="http://schemas.microsoft.com/office/drawing/2014/main" id="{1A37739F-C9A5-4EBA-95E7-0AD9A90D30C0}"/>
                </a:ext>
              </a:extLst>
            </p:cNvPr>
            <p:cNvSpPr/>
            <p:nvPr/>
          </p:nvSpPr>
          <p:spPr bwMode="auto">
            <a:xfrm>
              <a:off x="2003190" y="5253481"/>
              <a:ext cx="365760" cy="365760"/>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A1</a:t>
              </a:r>
            </a:p>
          </p:txBody>
        </p:sp>
      </p:grpSp>
      <p:grpSp>
        <p:nvGrpSpPr>
          <p:cNvPr id="36" name="Group 35">
            <a:extLst>
              <a:ext uri="{FF2B5EF4-FFF2-40B4-BE49-F238E27FC236}">
                <a16:creationId xmlns:a16="http://schemas.microsoft.com/office/drawing/2014/main" id="{950ACA7D-2384-41D6-958E-88C15EFB448B}"/>
              </a:ext>
            </a:extLst>
          </p:cNvPr>
          <p:cNvGrpSpPr/>
          <p:nvPr/>
        </p:nvGrpSpPr>
        <p:grpSpPr>
          <a:xfrm>
            <a:off x="2003190" y="4171258"/>
            <a:ext cx="2339932" cy="445137"/>
            <a:chOff x="2003190" y="4171258"/>
            <a:chExt cx="2339932" cy="445137"/>
          </a:xfrm>
        </p:grpSpPr>
        <p:cxnSp>
          <p:nvCxnSpPr>
            <p:cNvPr id="91" name="Straight Arrow Connector 90">
              <a:extLst>
                <a:ext uri="{FF2B5EF4-FFF2-40B4-BE49-F238E27FC236}">
                  <a16:creationId xmlns:a16="http://schemas.microsoft.com/office/drawing/2014/main" id="{380B6502-D029-489A-9B43-C4E48D5D66A9}"/>
                </a:ext>
              </a:extLst>
            </p:cNvPr>
            <p:cNvCxnSpPr>
              <a:cxnSpLocks/>
            </p:cNvCxnSpPr>
            <p:nvPr/>
          </p:nvCxnSpPr>
          <p:spPr>
            <a:xfrm>
              <a:off x="2346135" y="4433515"/>
              <a:ext cx="1996987" cy="0"/>
            </a:xfrm>
            <a:prstGeom prst="straightConnector1">
              <a:avLst/>
            </a:prstGeom>
            <a:ln w="19050">
              <a:solidFill>
                <a:srgbClr val="E3008C"/>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49" name="TextBox 48">
              <a:extLst>
                <a:ext uri="{FF2B5EF4-FFF2-40B4-BE49-F238E27FC236}">
                  <a16:creationId xmlns:a16="http://schemas.microsoft.com/office/drawing/2014/main" id="{E1D2A3EE-5643-4117-95E9-FBAC99EFEA15}"/>
                </a:ext>
              </a:extLst>
            </p:cNvPr>
            <p:cNvSpPr txBox="1"/>
            <p:nvPr/>
          </p:nvSpPr>
          <p:spPr>
            <a:xfrm>
              <a:off x="2449144" y="4171258"/>
              <a:ext cx="860151" cy="215444"/>
            </a:xfrm>
            <a:prstGeom prst="rect">
              <a:avLst/>
            </a:prstGeom>
            <a:noFill/>
          </p:spPr>
          <p:txBody>
            <a:bodyPr wrap="square" lIns="0" tIns="0" rIns="0" bIns="0" rtlCol="0">
              <a:spAutoFit/>
            </a:bodyPr>
            <a:lstStyle/>
            <a:p>
              <a:pPr algn="l"/>
              <a:r>
                <a:rPr lang="en-US" sz="1400"/>
                <a:t>Free Trial</a:t>
              </a:r>
            </a:p>
          </p:txBody>
        </p:sp>
        <p:sp>
          <p:nvSpPr>
            <p:cNvPr id="78" name="Oval 77">
              <a:extLst>
                <a:ext uri="{FF2B5EF4-FFF2-40B4-BE49-F238E27FC236}">
                  <a16:creationId xmlns:a16="http://schemas.microsoft.com/office/drawing/2014/main" id="{1B3CC54A-4560-436F-B934-3EBC11AAA297}"/>
                </a:ext>
              </a:extLst>
            </p:cNvPr>
            <p:cNvSpPr/>
            <p:nvPr/>
          </p:nvSpPr>
          <p:spPr bwMode="auto">
            <a:xfrm>
              <a:off x="2003190" y="4250635"/>
              <a:ext cx="365760" cy="365760"/>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B1</a:t>
              </a:r>
              <a:endParaRPr lang="en-US" sz="1800">
                <a:solidFill>
                  <a:schemeClr val="bg1"/>
                </a:solidFill>
                <a:latin typeface="+mj-lt"/>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E3D6E6F-81BB-460A-9640-775F3A7D1CF4}"/>
              </a:ext>
            </a:extLst>
          </p:cNvPr>
          <p:cNvGrpSpPr/>
          <p:nvPr/>
        </p:nvGrpSpPr>
        <p:grpSpPr>
          <a:xfrm>
            <a:off x="2003190" y="2962483"/>
            <a:ext cx="2339932" cy="446776"/>
            <a:chOff x="2003190" y="2683083"/>
            <a:chExt cx="2339932" cy="446776"/>
          </a:xfrm>
        </p:grpSpPr>
        <p:cxnSp>
          <p:nvCxnSpPr>
            <p:cNvPr id="80" name="Straight Arrow Connector 79">
              <a:extLst>
                <a:ext uri="{FF2B5EF4-FFF2-40B4-BE49-F238E27FC236}">
                  <a16:creationId xmlns:a16="http://schemas.microsoft.com/office/drawing/2014/main" id="{B8913841-E1F6-40F8-9597-63EA3820EFBA}"/>
                </a:ext>
              </a:extLst>
            </p:cNvPr>
            <p:cNvCxnSpPr>
              <a:cxnSpLocks/>
            </p:cNvCxnSpPr>
            <p:nvPr/>
          </p:nvCxnSpPr>
          <p:spPr>
            <a:xfrm>
              <a:off x="2346135" y="2946979"/>
              <a:ext cx="1996987" cy="0"/>
            </a:xfrm>
            <a:prstGeom prst="straightConnector1">
              <a:avLst/>
            </a:prstGeom>
            <a:ln w="19050">
              <a:solidFill>
                <a:srgbClr val="E3008C"/>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32" name="TextBox 31">
              <a:extLst>
                <a:ext uri="{FF2B5EF4-FFF2-40B4-BE49-F238E27FC236}">
                  <a16:creationId xmlns:a16="http://schemas.microsoft.com/office/drawing/2014/main" id="{C91AC77D-8662-47CB-9188-8467A7FDE127}"/>
                </a:ext>
              </a:extLst>
            </p:cNvPr>
            <p:cNvSpPr txBox="1"/>
            <p:nvPr/>
          </p:nvSpPr>
          <p:spPr>
            <a:xfrm>
              <a:off x="2449144" y="2683083"/>
              <a:ext cx="1411915" cy="215444"/>
            </a:xfrm>
            <a:prstGeom prst="rect">
              <a:avLst/>
            </a:prstGeom>
            <a:noFill/>
          </p:spPr>
          <p:txBody>
            <a:bodyPr wrap="square" lIns="0" tIns="0" rIns="0" bIns="0" rtlCol="0">
              <a:spAutoFit/>
            </a:bodyPr>
            <a:lstStyle/>
            <a:p>
              <a:pPr algn="l"/>
              <a:r>
                <a:rPr lang="en-US" sz="1400"/>
                <a:t>Get it Now</a:t>
              </a:r>
            </a:p>
          </p:txBody>
        </p:sp>
        <p:sp>
          <p:nvSpPr>
            <p:cNvPr id="79" name="Oval 78">
              <a:extLst>
                <a:ext uri="{FF2B5EF4-FFF2-40B4-BE49-F238E27FC236}">
                  <a16:creationId xmlns:a16="http://schemas.microsoft.com/office/drawing/2014/main" id="{169C7D8B-77E5-46BE-B474-28A40FB557DE}"/>
                </a:ext>
              </a:extLst>
            </p:cNvPr>
            <p:cNvSpPr/>
            <p:nvPr/>
          </p:nvSpPr>
          <p:spPr bwMode="auto">
            <a:xfrm>
              <a:off x="2003190" y="2764099"/>
              <a:ext cx="365760" cy="365760"/>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C1</a:t>
              </a:r>
              <a:endParaRPr lang="en-US" sz="1800">
                <a:solidFill>
                  <a:schemeClr val="bg1"/>
                </a:solidFill>
                <a:latin typeface="+mj-lt"/>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EE3AAFDE-1C18-457D-B424-B1DB7AE8707A}"/>
              </a:ext>
            </a:extLst>
          </p:cNvPr>
          <p:cNvGrpSpPr/>
          <p:nvPr/>
        </p:nvGrpSpPr>
        <p:grpSpPr>
          <a:xfrm>
            <a:off x="2003190" y="3427449"/>
            <a:ext cx="2339932" cy="507831"/>
            <a:chOff x="2003190" y="3427449"/>
            <a:chExt cx="2339932" cy="507831"/>
          </a:xfrm>
        </p:grpSpPr>
        <p:cxnSp>
          <p:nvCxnSpPr>
            <p:cNvPr id="87" name="Straight Arrow Connector 86">
              <a:extLst>
                <a:ext uri="{FF2B5EF4-FFF2-40B4-BE49-F238E27FC236}">
                  <a16:creationId xmlns:a16="http://schemas.microsoft.com/office/drawing/2014/main" id="{70A3241C-89CD-456E-AB9E-3B7955A0DCD5}"/>
                </a:ext>
              </a:extLst>
            </p:cNvPr>
            <p:cNvCxnSpPr>
              <a:cxnSpLocks/>
            </p:cNvCxnSpPr>
            <p:nvPr/>
          </p:nvCxnSpPr>
          <p:spPr>
            <a:xfrm flipH="1">
              <a:off x="2003190" y="3695906"/>
              <a:ext cx="1993392" cy="0"/>
            </a:xfrm>
            <a:prstGeom prst="straightConnector1">
              <a:avLst/>
            </a:prstGeom>
            <a:ln w="19050">
              <a:solidFill>
                <a:schemeClr val="accent4"/>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205FA447-1619-43F7-8D44-217988C12E4A}"/>
                </a:ext>
              </a:extLst>
            </p:cNvPr>
            <p:cNvSpPr txBox="1"/>
            <p:nvPr/>
          </p:nvSpPr>
          <p:spPr>
            <a:xfrm>
              <a:off x="2265483" y="3427449"/>
              <a:ext cx="1655075" cy="507831"/>
            </a:xfrm>
            <a:prstGeom prst="rect">
              <a:avLst/>
            </a:prstGeom>
            <a:noFill/>
          </p:spPr>
          <p:txBody>
            <a:bodyPr wrap="square" lIns="0" tIns="0" rIns="0" bIns="0" rtlCol="0">
              <a:spAutoFit/>
            </a:bodyPr>
            <a:lstStyle/>
            <a:p>
              <a:pPr algn="r">
                <a:spcBef>
                  <a:spcPts val="600"/>
                </a:spcBef>
              </a:pPr>
              <a:r>
                <a:rPr lang="en-US" sz="1400"/>
                <a:t>App Provisioned</a:t>
              </a:r>
            </a:p>
            <a:p>
              <a:pPr algn="r">
                <a:spcBef>
                  <a:spcPts val="600"/>
                </a:spcBef>
              </a:pPr>
              <a:r>
                <a:rPr lang="en-US" sz="1400"/>
                <a:t>Invoicing* &amp; Billing*</a:t>
              </a:r>
            </a:p>
          </p:txBody>
        </p:sp>
        <p:sp>
          <p:nvSpPr>
            <p:cNvPr id="85" name="Oval 84">
              <a:extLst>
                <a:ext uri="{FF2B5EF4-FFF2-40B4-BE49-F238E27FC236}">
                  <a16:creationId xmlns:a16="http://schemas.microsoft.com/office/drawing/2014/main" id="{70BE3E31-41C9-4853-BE62-0FBE3BC68C04}"/>
                </a:ext>
              </a:extLst>
            </p:cNvPr>
            <p:cNvSpPr/>
            <p:nvPr/>
          </p:nvSpPr>
          <p:spPr bwMode="auto">
            <a:xfrm>
              <a:off x="3977362" y="3507367"/>
              <a:ext cx="365760" cy="365760"/>
            </a:xfrm>
            <a:prstGeom prst="ellipse">
              <a:avLst/>
            </a:prstGeom>
            <a:solidFill>
              <a:schemeClr val="accent4"/>
            </a:solidFill>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C2</a:t>
              </a:r>
              <a:endParaRPr lang="en-US" sz="1800">
                <a:solidFill>
                  <a:schemeClr val="bg1"/>
                </a:solidFill>
                <a:latin typeface="+mj-lt"/>
                <a:ea typeface="Segoe UI" pitchFamily="34" charset="0"/>
                <a:cs typeface="Segoe UI" pitchFamily="34" charset="0"/>
              </a:endParaRPr>
            </a:p>
          </p:txBody>
        </p:sp>
      </p:grpSp>
      <p:cxnSp>
        <p:nvCxnSpPr>
          <p:cNvPr id="93" name="Straight Arrow Connector 92">
            <a:extLst>
              <a:ext uri="{FF2B5EF4-FFF2-40B4-BE49-F238E27FC236}">
                <a16:creationId xmlns:a16="http://schemas.microsoft.com/office/drawing/2014/main" id="{7658E2A6-46E2-49B6-9DD2-D108D3040055}"/>
              </a:ext>
            </a:extLst>
          </p:cNvPr>
          <p:cNvCxnSpPr>
            <a:cxnSpLocks/>
          </p:cNvCxnSpPr>
          <p:nvPr/>
        </p:nvCxnSpPr>
        <p:spPr>
          <a:xfrm flipH="1">
            <a:off x="2003192" y="4934938"/>
            <a:ext cx="2339930" cy="0"/>
          </a:xfrm>
          <a:prstGeom prst="straightConnector1">
            <a:avLst/>
          </a:prstGeom>
          <a:ln w="19050">
            <a:solidFill>
              <a:schemeClr val="accent5"/>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cxnSp>
        <p:nvCxnSpPr>
          <p:cNvPr id="94" name="Straight Arrow Connector 93">
            <a:extLst>
              <a:ext uri="{FF2B5EF4-FFF2-40B4-BE49-F238E27FC236}">
                <a16:creationId xmlns:a16="http://schemas.microsoft.com/office/drawing/2014/main" id="{02997CC4-97C9-4D18-A760-72D751A0F4F5}"/>
              </a:ext>
            </a:extLst>
          </p:cNvPr>
          <p:cNvCxnSpPr>
            <a:cxnSpLocks/>
          </p:cNvCxnSpPr>
          <p:nvPr/>
        </p:nvCxnSpPr>
        <p:spPr>
          <a:xfrm flipH="1">
            <a:off x="2003192" y="5933158"/>
            <a:ext cx="2339930" cy="0"/>
          </a:xfrm>
          <a:prstGeom prst="straightConnector1">
            <a:avLst/>
          </a:prstGeom>
          <a:ln w="19050">
            <a:solidFill>
              <a:schemeClr val="accent5"/>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grpSp>
        <p:nvGrpSpPr>
          <p:cNvPr id="40" name="Group 39">
            <a:extLst>
              <a:ext uri="{FF2B5EF4-FFF2-40B4-BE49-F238E27FC236}">
                <a16:creationId xmlns:a16="http://schemas.microsoft.com/office/drawing/2014/main" id="{3828F1EA-6089-4CAE-ABAE-14D87C717EB9}"/>
              </a:ext>
            </a:extLst>
          </p:cNvPr>
          <p:cNvGrpSpPr/>
          <p:nvPr/>
        </p:nvGrpSpPr>
        <p:grpSpPr>
          <a:xfrm>
            <a:off x="6509863" y="4171258"/>
            <a:ext cx="2407909" cy="445137"/>
            <a:chOff x="6509863" y="4171258"/>
            <a:chExt cx="2407909" cy="445137"/>
          </a:xfrm>
        </p:grpSpPr>
        <p:cxnSp>
          <p:nvCxnSpPr>
            <p:cNvPr id="127" name="Straight Arrow Connector 126">
              <a:extLst>
                <a:ext uri="{FF2B5EF4-FFF2-40B4-BE49-F238E27FC236}">
                  <a16:creationId xmlns:a16="http://schemas.microsoft.com/office/drawing/2014/main" id="{012B4E0F-AB83-473E-8A06-DE702D8CCD8E}"/>
                </a:ext>
              </a:extLst>
            </p:cNvPr>
            <p:cNvCxnSpPr>
              <a:cxnSpLocks/>
            </p:cNvCxnSpPr>
            <p:nvPr/>
          </p:nvCxnSpPr>
          <p:spPr>
            <a:xfrm>
              <a:off x="6852808" y="4433515"/>
              <a:ext cx="1996987" cy="0"/>
            </a:xfrm>
            <a:prstGeom prst="straightConnector1">
              <a:avLst/>
            </a:prstGeom>
            <a:ln w="19050">
              <a:solidFill>
                <a:schemeClr val="accent4"/>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132" name="TextBox 131">
              <a:extLst>
                <a:ext uri="{FF2B5EF4-FFF2-40B4-BE49-F238E27FC236}">
                  <a16:creationId xmlns:a16="http://schemas.microsoft.com/office/drawing/2014/main" id="{13B99607-C9EC-4E0A-BB11-7C56A21C6937}"/>
                </a:ext>
              </a:extLst>
            </p:cNvPr>
            <p:cNvSpPr txBox="1"/>
            <p:nvPr/>
          </p:nvSpPr>
          <p:spPr>
            <a:xfrm>
              <a:off x="6913055" y="4171258"/>
              <a:ext cx="2004717" cy="215444"/>
            </a:xfrm>
            <a:prstGeom prst="rect">
              <a:avLst/>
            </a:prstGeom>
            <a:noFill/>
          </p:spPr>
          <p:txBody>
            <a:bodyPr wrap="square" lIns="0" tIns="0" rIns="0" bIns="0" rtlCol="0">
              <a:spAutoFit/>
            </a:bodyPr>
            <a:lstStyle/>
            <a:p>
              <a:r>
                <a:rPr lang="en-US" sz="1400"/>
                <a:t>Lead and Trial redirect</a:t>
              </a:r>
            </a:p>
          </p:txBody>
        </p:sp>
        <p:sp>
          <p:nvSpPr>
            <p:cNvPr id="135" name="Oval 134">
              <a:extLst>
                <a:ext uri="{FF2B5EF4-FFF2-40B4-BE49-F238E27FC236}">
                  <a16:creationId xmlns:a16="http://schemas.microsoft.com/office/drawing/2014/main" id="{54E8799B-925E-40D3-B65B-563C2368AB3D}"/>
                </a:ext>
              </a:extLst>
            </p:cNvPr>
            <p:cNvSpPr/>
            <p:nvPr/>
          </p:nvSpPr>
          <p:spPr bwMode="auto">
            <a:xfrm>
              <a:off x="6509863" y="4250635"/>
              <a:ext cx="365760" cy="365760"/>
            </a:xfrm>
            <a:prstGeom prst="ellipse">
              <a:avLst/>
            </a:prstGeom>
            <a:solidFill>
              <a:schemeClr val="accent4"/>
            </a:solidFill>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600">
                  <a:solidFill>
                    <a:schemeClr val="bg1"/>
                  </a:solidFill>
                  <a:latin typeface="+mj-lt"/>
                  <a:cs typeface="Segoe UI" pitchFamily="34" charset="0"/>
                </a:rPr>
                <a:t>B2</a:t>
              </a:r>
              <a:endParaRPr lang="en-US" sz="1800">
                <a:solidFill>
                  <a:schemeClr val="bg1"/>
                </a:solidFill>
                <a:latin typeface="+mj-lt"/>
                <a:cs typeface="Segoe UI" pitchFamily="34" charset="0"/>
              </a:endParaRPr>
            </a:p>
          </p:txBody>
        </p:sp>
      </p:grpSp>
      <p:grpSp>
        <p:nvGrpSpPr>
          <p:cNvPr id="29" name="Group 28">
            <a:extLst>
              <a:ext uri="{FF2B5EF4-FFF2-40B4-BE49-F238E27FC236}">
                <a16:creationId xmlns:a16="http://schemas.microsoft.com/office/drawing/2014/main" id="{7A14AC7B-10E1-4E79-B99B-4CD62F3DE434}"/>
              </a:ext>
            </a:extLst>
          </p:cNvPr>
          <p:cNvGrpSpPr/>
          <p:nvPr/>
        </p:nvGrpSpPr>
        <p:grpSpPr>
          <a:xfrm>
            <a:off x="6509863" y="2683083"/>
            <a:ext cx="2339932" cy="446776"/>
            <a:chOff x="6509863" y="2683083"/>
            <a:chExt cx="2339932" cy="446776"/>
          </a:xfrm>
        </p:grpSpPr>
        <p:cxnSp>
          <p:nvCxnSpPr>
            <p:cNvPr id="126" name="Straight Arrow Connector 125">
              <a:extLst>
                <a:ext uri="{FF2B5EF4-FFF2-40B4-BE49-F238E27FC236}">
                  <a16:creationId xmlns:a16="http://schemas.microsoft.com/office/drawing/2014/main" id="{8361E551-E535-4233-A0C0-7F99BA80CC63}"/>
                </a:ext>
              </a:extLst>
            </p:cNvPr>
            <p:cNvCxnSpPr>
              <a:cxnSpLocks/>
            </p:cNvCxnSpPr>
            <p:nvPr/>
          </p:nvCxnSpPr>
          <p:spPr>
            <a:xfrm flipH="1">
              <a:off x="6509863" y="2946979"/>
              <a:ext cx="1996987" cy="0"/>
            </a:xfrm>
            <a:prstGeom prst="straightConnector1">
              <a:avLst/>
            </a:prstGeom>
            <a:ln w="19050">
              <a:solidFill>
                <a:schemeClr val="accent5"/>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130" name="TextBox 129">
              <a:extLst>
                <a:ext uri="{FF2B5EF4-FFF2-40B4-BE49-F238E27FC236}">
                  <a16:creationId xmlns:a16="http://schemas.microsoft.com/office/drawing/2014/main" id="{F1FD8EA8-408B-4A37-8A75-9A40394471B2}"/>
                </a:ext>
              </a:extLst>
            </p:cNvPr>
            <p:cNvSpPr txBox="1"/>
            <p:nvPr/>
          </p:nvSpPr>
          <p:spPr>
            <a:xfrm>
              <a:off x="6992393" y="2683083"/>
              <a:ext cx="1411915" cy="215444"/>
            </a:xfrm>
            <a:prstGeom prst="rect">
              <a:avLst/>
            </a:prstGeom>
            <a:noFill/>
          </p:spPr>
          <p:txBody>
            <a:bodyPr wrap="square" lIns="0" tIns="0" rIns="0" bIns="0" rtlCol="0">
              <a:spAutoFit/>
            </a:bodyPr>
            <a:lstStyle/>
            <a:p>
              <a:pPr algn="r"/>
              <a:r>
                <a:rPr lang="en-US" sz="1400"/>
                <a:t>PUBLISH APP</a:t>
              </a:r>
            </a:p>
          </p:txBody>
        </p:sp>
        <p:sp>
          <p:nvSpPr>
            <p:cNvPr id="136" name="Oval 135">
              <a:extLst>
                <a:ext uri="{FF2B5EF4-FFF2-40B4-BE49-F238E27FC236}">
                  <a16:creationId xmlns:a16="http://schemas.microsoft.com/office/drawing/2014/main" id="{B54A3432-A576-4DF1-A8B1-4B89FA86AE3E}"/>
                </a:ext>
              </a:extLst>
            </p:cNvPr>
            <p:cNvSpPr/>
            <p:nvPr/>
          </p:nvSpPr>
          <p:spPr bwMode="auto">
            <a:xfrm>
              <a:off x="8484035" y="2764099"/>
              <a:ext cx="365760" cy="365760"/>
            </a:xfrm>
            <a:prstGeom prst="ellipse">
              <a:avLst/>
            </a:prstGeom>
            <a:solidFill>
              <a:schemeClr val="accent5"/>
            </a:solidFill>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800">
                  <a:solidFill>
                    <a:schemeClr val="bg1"/>
                  </a:solidFill>
                  <a:latin typeface="+mj-lt"/>
                  <a:ea typeface="Segoe UI" pitchFamily="34" charset="0"/>
                  <a:cs typeface="Segoe UI" pitchFamily="34" charset="0"/>
                </a:rPr>
                <a:t>1</a:t>
              </a:r>
            </a:p>
          </p:txBody>
        </p:sp>
      </p:grpSp>
      <p:grpSp>
        <p:nvGrpSpPr>
          <p:cNvPr id="44" name="Group 43">
            <a:extLst>
              <a:ext uri="{FF2B5EF4-FFF2-40B4-BE49-F238E27FC236}">
                <a16:creationId xmlns:a16="http://schemas.microsoft.com/office/drawing/2014/main" id="{69049618-963C-46AE-AFAA-784E378DD402}"/>
              </a:ext>
            </a:extLst>
          </p:cNvPr>
          <p:cNvGrpSpPr/>
          <p:nvPr/>
        </p:nvGrpSpPr>
        <p:grpSpPr>
          <a:xfrm>
            <a:off x="6509863" y="3427449"/>
            <a:ext cx="2339932" cy="445678"/>
            <a:chOff x="6509863" y="3427449"/>
            <a:chExt cx="2339932" cy="445678"/>
          </a:xfrm>
        </p:grpSpPr>
        <p:cxnSp>
          <p:nvCxnSpPr>
            <p:cNvPr id="129" name="Straight Arrow Connector 128">
              <a:extLst>
                <a:ext uri="{FF2B5EF4-FFF2-40B4-BE49-F238E27FC236}">
                  <a16:creationId xmlns:a16="http://schemas.microsoft.com/office/drawing/2014/main" id="{F8ABC6C5-3FA3-4B14-9EF8-DA37ECF27175}"/>
                </a:ext>
              </a:extLst>
            </p:cNvPr>
            <p:cNvCxnSpPr>
              <a:cxnSpLocks/>
            </p:cNvCxnSpPr>
            <p:nvPr/>
          </p:nvCxnSpPr>
          <p:spPr>
            <a:xfrm>
              <a:off x="6856403" y="3695906"/>
              <a:ext cx="1993392" cy="0"/>
            </a:xfrm>
            <a:prstGeom prst="straightConnector1">
              <a:avLst/>
            </a:prstGeom>
            <a:ln w="19050">
              <a:solidFill>
                <a:schemeClr val="accent4"/>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131" name="TextBox 130">
              <a:extLst>
                <a:ext uri="{FF2B5EF4-FFF2-40B4-BE49-F238E27FC236}">
                  <a16:creationId xmlns:a16="http://schemas.microsoft.com/office/drawing/2014/main" id="{CEF9ABBA-9DE3-438D-B999-D2700E3A407A}"/>
                </a:ext>
              </a:extLst>
            </p:cNvPr>
            <p:cNvSpPr txBox="1"/>
            <p:nvPr/>
          </p:nvSpPr>
          <p:spPr>
            <a:xfrm>
              <a:off x="6833394" y="3427449"/>
              <a:ext cx="1884882" cy="215444"/>
            </a:xfrm>
            <a:prstGeom prst="rect">
              <a:avLst/>
            </a:prstGeom>
            <a:noFill/>
          </p:spPr>
          <p:txBody>
            <a:bodyPr wrap="square" lIns="0" tIns="0" rIns="0" bIns="0" rtlCol="0">
              <a:spAutoFit/>
            </a:bodyPr>
            <a:lstStyle/>
            <a:p>
              <a:pPr algn="r">
                <a:spcBef>
                  <a:spcPts val="600"/>
                </a:spcBef>
              </a:pPr>
              <a:r>
                <a:rPr lang="en-US" sz="1400"/>
                <a:t>Lead, Order, Payouts*</a:t>
              </a:r>
            </a:p>
          </p:txBody>
        </p:sp>
        <p:sp>
          <p:nvSpPr>
            <p:cNvPr id="137" name="Oval 136">
              <a:extLst>
                <a:ext uri="{FF2B5EF4-FFF2-40B4-BE49-F238E27FC236}">
                  <a16:creationId xmlns:a16="http://schemas.microsoft.com/office/drawing/2014/main" id="{6DB2A52A-A875-4DB2-9373-8812E76F784E}"/>
                </a:ext>
              </a:extLst>
            </p:cNvPr>
            <p:cNvSpPr/>
            <p:nvPr/>
          </p:nvSpPr>
          <p:spPr bwMode="auto">
            <a:xfrm>
              <a:off x="6509863" y="3507367"/>
              <a:ext cx="365760" cy="365760"/>
            </a:xfrm>
            <a:prstGeom prst="ellipse">
              <a:avLst/>
            </a:prstGeom>
            <a:solidFill>
              <a:schemeClr val="accent4"/>
            </a:solidFill>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C3</a:t>
              </a:r>
              <a:endParaRPr lang="en-US" sz="1800">
                <a:solidFill>
                  <a:schemeClr val="bg1"/>
                </a:solidFill>
                <a:latin typeface="+mj-lt"/>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2391ECA1-D97C-4189-A97D-8D3507630A69}"/>
              </a:ext>
            </a:extLst>
          </p:cNvPr>
          <p:cNvGrpSpPr/>
          <p:nvPr/>
        </p:nvGrpSpPr>
        <p:grpSpPr>
          <a:xfrm>
            <a:off x="6263640" y="4677104"/>
            <a:ext cx="2586155" cy="507831"/>
            <a:chOff x="6509865" y="4677104"/>
            <a:chExt cx="2339930" cy="507831"/>
          </a:xfrm>
        </p:grpSpPr>
        <p:cxnSp>
          <p:nvCxnSpPr>
            <p:cNvPr id="139" name="Straight Arrow Connector 138">
              <a:extLst>
                <a:ext uri="{FF2B5EF4-FFF2-40B4-BE49-F238E27FC236}">
                  <a16:creationId xmlns:a16="http://schemas.microsoft.com/office/drawing/2014/main" id="{CDB8D5D2-B2AA-4A82-94F4-EF988ECC889E}"/>
                </a:ext>
              </a:extLst>
            </p:cNvPr>
            <p:cNvCxnSpPr>
              <a:cxnSpLocks/>
            </p:cNvCxnSpPr>
            <p:nvPr/>
          </p:nvCxnSpPr>
          <p:spPr>
            <a:xfrm flipH="1">
              <a:off x="6509865" y="4934938"/>
              <a:ext cx="2339930" cy="0"/>
            </a:xfrm>
            <a:prstGeom prst="straightConnector1">
              <a:avLst/>
            </a:prstGeom>
            <a:ln w="19050">
              <a:solidFill>
                <a:schemeClr val="accent5"/>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141" name="Oval 140">
              <a:extLst>
                <a:ext uri="{FF2B5EF4-FFF2-40B4-BE49-F238E27FC236}">
                  <a16:creationId xmlns:a16="http://schemas.microsoft.com/office/drawing/2014/main" id="{39F2ABE3-277F-42FC-A58B-DEE4BC02A91D}"/>
                </a:ext>
              </a:extLst>
            </p:cNvPr>
            <p:cNvSpPr/>
            <p:nvPr/>
          </p:nvSpPr>
          <p:spPr bwMode="auto">
            <a:xfrm>
              <a:off x="8484035" y="4745938"/>
              <a:ext cx="365760" cy="365760"/>
            </a:xfrm>
            <a:prstGeom prst="ellipse">
              <a:avLst/>
            </a:prstGeom>
            <a:solidFill>
              <a:schemeClr val="accent5"/>
            </a:solidFill>
            <a:ln w="63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B3</a:t>
              </a:r>
              <a:endParaRPr lang="en-US" sz="1800">
                <a:solidFill>
                  <a:schemeClr val="bg1"/>
                </a:solidFill>
                <a:latin typeface="+mj-lt"/>
                <a:ea typeface="Segoe UI" pitchFamily="34" charset="0"/>
                <a:cs typeface="Segoe UI" pitchFamily="34" charset="0"/>
              </a:endParaRPr>
            </a:p>
          </p:txBody>
        </p:sp>
        <p:sp>
          <p:nvSpPr>
            <p:cNvPr id="143" name="TextBox 142">
              <a:extLst>
                <a:ext uri="{FF2B5EF4-FFF2-40B4-BE49-F238E27FC236}">
                  <a16:creationId xmlns:a16="http://schemas.microsoft.com/office/drawing/2014/main" id="{6D6E6440-5504-4DD6-891C-0F7BDB8E949F}"/>
                </a:ext>
              </a:extLst>
            </p:cNvPr>
            <p:cNvSpPr txBox="1"/>
            <p:nvPr/>
          </p:nvSpPr>
          <p:spPr>
            <a:xfrm>
              <a:off x="6610210" y="4677104"/>
              <a:ext cx="1809817" cy="507831"/>
            </a:xfrm>
            <a:prstGeom prst="rect">
              <a:avLst/>
            </a:prstGeom>
            <a:noFill/>
          </p:spPr>
          <p:txBody>
            <a:bodyPr wrap="square" lIns="0" tIns="0" rIns="0" bIns="0" rtlCol="0">
              <a:spAutoFit/>
            </a:bodyPr>
            <a:lstStyle/>
            <a:p>
              <a:pPr algn="r">
                <a:spcBef>
                  <a:spcPts val="600"/>
                </a:spcBef>
              </a:pPr>
              <a:r>
                <a:rPr lang="en-US" sz="1400">
                  <a:gradFill>
                    <a:gsLst>
                      <a:gs pos="2917">
                        <a:schemeClr val="tx1"/>
                      </a:gs>
                      <a:gs pos="30000">
                        <a:schemeClr val="tx1"/>
                      </a:gs>
                    </a:gsLst>
                    <a:lin ang="5400000" scaled="0"/>
                  </a:gradFill>
                </a:rPr>
                <a:t>Provision User Trial</a:t>
              </a:r>
            </a:p>
            <a:p>
              <a:pPr algn="r">
                <a:spcBef>
                  <a:spcPts val="600"/>
                </a:spcBef>
              </a:pPr>
              <a:r>
                <a:rPr lang="en-US" sz="1400">
                  <a:gradFill>
                    <a:gsLst>
                      <a:gs pos="2917">
                        <a:schemeClr val="tx1"/>
                      </a:gs>
                      <a:gs pos="30000">
                        <a:schemeClr val="tx1"/>
                      </a:gs>
                    </a:gsLst>
                    <a:lin ang="5400000" scaled="0"/>
                  </a:gradFill>
                </a:rPr>
                <a:t> Nurture Opportunity</a:t>
              </a:r>
            </a:p>
          </p:txBody>
        </p:sp>
      </p:grpSp>
      <p:grpSp>
        <p:nvGrpSpPr>
          <p:cNvPr id="151" name="Group 150">
            <a:extLst>
              <a:ext uri="{FF2B5EF4-FFF2-40B4-BE49-F238E27FC236}">
                <a16:creationId xmlns:a16="http://schemas.microsoft.com/office/drawing/2014/main" id="{787FEB97-4AF5-4D65-B898-C9CAB6D025EC}"/>
              </a:ext>
            </a:extLst>
          </p:cNvPr>
          <p:cNvGrpSpPr/>
          <p:nvPr/>
        </p:nvGrpSpPr>
        <p:grpSpPr>
          <a:xfrm>
            <a:off x="9020592" y="3418510"/>
            <a:ext cx="1139407" cy="1465912"/>
            <a:chOff x="9020592" y="2823868"/>
            <a:chExt cx="1139407" cy="1465912"/>
          </a:xfrm>
        </p:grpSpPr>
        <p:sp>
          <p:nvSpPr>
            <p:cNvPr id="149" name="Rectangle 148">
              <a:extLst>
                <a:ext uri="{FF2B5EF4-FFF2-40B4-BE49-F238E27FC236}">
                  <a16:creationId xmlns:a16="http://schemas.microsoft.com/office/drawing/2014/main" id="{67755C4F-C741-4416-BD8F-2C42B5FE297E}"/>
                </a:ext>
              </a:extLst>
            </p:cNvPr>
            <p:cNvSpPr/>
            <p:nvPr/>
          </p:nvSpPr>
          <p:spPr bwMode="auto">
            <a:xfrm>
              <a:off x="9020592" y="3194975"/>
              <a:ext cx="1139407" cy="353943"/>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100">
                  <a:solidFill>
                    <a:schemeClr val="tx1"/>
                  </a:solidFill>
                  <a:latin typeface="+mj-lt"/>
                  <a:ea typeface="Segoe UI" pitchFamily="34" charset="0"/>
                  <a:cs typeface="Segoe UI" pitchFamily="34" charset="0"/>
                </a:rPr>
                <a:t>Trial Experience</a:t>
              </a:r>
            </a:p>
          </p:txBody>
        </p:sp>
        <p:sp>
          <p:nvSpPr>
            <p:cNvPr id="146" name="Rectangle 145">
              <a:extLst>
                <a:ext uri="{FF2B5EF4-FFF2-40B4-BE49-F238E27FC236}">
                  <a16:creationId xmlns:a16="http://schemas.microsoft.com/office/drawing/2014/main" id="{B38B73B4-DA49-43C3-9A3D-24CEFB4682CA}"/>
                </a:ext>
              </a:extLst>
            </p:cNvPr>
            <p:cNvSpPr/>
            <p:nvPr/>
          </p:nvSpPr>
          <p:spPr bwMode="auto">
            <a:xfrm>
              <a:off x="9020592" y="2946980"/>
              <a:ext cx="1139407" cy="1342800"/>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C46A61D4-CA12-4D77-8757-FA3472886236}"/>
                </a:ext>
              </a:extLst>
            </p:cNvPr>
            <p:cNvSpPr/>
            <p:nvPr/>
          </p:nvSpPr>
          <p:spPr bwMode="auto">
            <a:xfrm>
              <a:off x="9132991" y="2823868"/>
              <a:ext cx="914609"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chemeClr val="tx1"/>
                  </a:solidFill>
                  <a:latin typeface="+mj-lt"/>
                  <a:ea typeface="Segoe UI" pitchFamily="34" charset="0"/>
                  <a:cs typeface="Segoe UI" pitchFamily="34" charset="0"/>
                </a:rPr>
                <a:t>ISV.com</a:t>
              </a:r>
            </a:p>
          </p:txBody>
        </p:sp>
        <p:sp>
          <p:nvSpPr>
            <p:cNvPr id="150" name="car_3" title="Icon of a car with signal lines on top">
              <a:extLst>
                <a:ext uri="{FF2B5EF4-FFF2-40B4-BE49-F238E27FC236}">
                  <a16:creationId xmlns:a16="http://schemas.microsoft.com/office/drawing/2014/main" id="{9A496879-354B-4112-B7A1-AC17707F1956}"/>
                </a:ext>
              </a:extLst>
            </p:cNvPr>
            <p:cNvSpPr>
              <a:spLocks noChangeAspect="1" noEditPoints="1"/>
            </p:cNvSpPr>
            <p:nvPr/>
          </p:nvSpPr>
          <p:spPr bwMode="auto">
            <a:xfrm>
              <a:off x="9257577" y="3667529"/>
              <a:ext cx="665436" cy="49978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2" name="Rectangle 151">
            <a:extLst>
              <a:ext uri="{FF2B5EF4-FFF2-40B4-BE49-F238E27FC236}">
                <a16:creationId xmlns:a16="http://schemas.microsoft.com/office/drawing/2014/main" id="{0BC7F922-E0A4-4E57-8E79-8A390A5FF804}"/>
              </a:ext>
            </a:extLst>
          </p:cNvPr>
          <p:cNvSpPr/>
          <p:nvPr/>
        </p:nvSpPr>
        <p:spPr>
          <a:xfrm>
            <a:off x="588263" y="6382487"/>
            <a:ext cx="8307716" cy="184666"/>
          </a:xfrm>
          <a:prstGeom prst="rect">
            <a:avLst/>
          </a:prstGeom>
        </p:spPr>
        <p:txBody>
          <a:bodyPr wrap="square" lIns="0" tIns="0" rIns="0" bIns="0" anchor="b">
            <a:spAutoFit/>
          </a:bodyPr>
          <a:lstStyle/>
          <a:p>
            <a:pPr marL="0" lvl="2" defTabSz="914102" fontAlgn="base">
              <a:spcBef>
                <a:spcPct val="0"/>
              </a:spcBef>
              <a:spcAft>
                <a:spcPct val="0"/>
              </a:spcAft>
              <a:defRPr/>
            </a:pPr>
            <a:r>
              <a:rPr lang="en-US" sz="1200" spc="10">
                <a:cs typeface="Segoe UI Semilight" panose="020B0402040204020203" pitchFamily="34" charset="0"/>
              </a:rPr>
              <a:t>* Only for Paid Apps</a:t>
            </a:r>
          </a:p>
        </p:txBody>
      </p:sp>
      <p:grpSp>
        <p:nvGrpSpPr>
          <p:cNvPr id="59" name="Group 58">
            <a:extLst>
              <a:ext uri="{FF2B5EF4-FFF2-40B4-BE49-F238E27FC236}">
                <a16:creationId xmlns:a16="http://schemas.microsoft.com/office/drawing/2014/main" id="{C50B6371-00AE-484C-B6D0-43D584B50C0A}"/>
              </a:ext>
            </a:extLst>
          </p:cNvPr>
          <p:cNvGrpSpPr/>
          <p:nvPr/>
        </p:nvGrpSpPr>
        <p:grpSpPr>
          <a:xfrm>
            <a:off x="6509863" y="5292102"/>
            <a:ext cx="2339932" cy="445678"/>
            <a:chOff x="6509863" y="3427449"/>
            <a:chExt cx="2339932" cy="445678"/>
          </a:xfrm>
        </p:grpSpPr>
        <p:cxnSp>
          <p:nvCxnSpPr>
            <p:cNvPr id="60" name="Straight Arrow Connector 59">
              <a:extLst>
                <a:ext uri="{FF2B5EF4-FFF2-40B4-BE49-F238E27FC236}">
                  <a16:creationId xmlns:a16="http://schemas.microsoft.com/office/drawing/2014/main" id="{9121CDC7-83FB-4C8B-B216-B3AFEF0D2DC6}"/>
                </a:ext>
              </a:extLst>
            </p:cNvPr>
            <p:cNvCxnSpPr>
              <a:cxnSpLocks/>
            </p:cNvCxnSpPr>
            <p:nvPr/>
          </p:nvCxnSpPr>
          <p:spPr>
            <a:xfrm>
              <a:off x="6856403" y="3695906"/>
              <a:ext cx="1993392" cy="0"/>
            </a:xfrm>
            <a:prstGeom prst="straightConnector1">
              <a:avLst/>
            </a:prstGeom>
            <a:ln w="19050">
              <a:solidFill>
                <a:schemeClr val="accent4"/>
              </a:solidFill>
              <a:headEnd type="none" w="lg" len="med"/>
              <a:tailEnd type="triangle" w="med" len="sm"/>
            </a:ln>
          </p:spPr>
          <p:style>
            <a:lnRef idx="1">
              <a:schemeClr val="accent3"/>
            </a:lnRef>
            <a:fillRef idx="0">
              <a:schemeClr val="accent3"/>
            </a:fillRef>
            <a:effectRef idx="0">
              <a:schemeClr val="accent3"/>
            </a:effectRef>
            <a:fontRef idx="minor">
              <a:schemeClr val="tx1"/>
            </a:fontRef>
          </p:style>
        </p:cxnSp>
        <p:sp>
          <p:nvSpPr>
            <p:cNvPr id="61" name="TextBox 60">
              <a:extLst>
                <a:ext uri="{FF2B5EF4-FFF2-40B4-BE49-F238E27FC236}">
                  <a16:creationId xmlns:a16="http://schemas.microsoft.com/office/drawing/2014/main" id="{B732BDE0-E62D-4802-A846-2EBA771CF014}"/>
                </a:ext>
              </a:extLst>
            </p:cNvPr>
            <p:cNvSpPr txBox="1"/>
            <p:nvPr/>
          </p:nvSpPr>
          <p:spPr>
            <a:xfrm>
              <a:off x="6833394" y="3427449"/>
              <a:ext cx="1884882" cy="215444"/>
            </a:xfrm>
            <a:prstGeom prst="rect">
              <a:avLst/>
            </a:prstGeom>
            <a:noFill/>
          </p:spPr>
          <p:txBody>
            <a:bodyPr wrap="square" lIns="0" tIns="0" rIns="0" bIns="0" rtlCol="0">
              <a:spAutoFit/>
            </a:bodyPr>
            <a:lstStyle/>
            <a:p>
              <a:pPr algn="r">
                <a:spcBef>
                  <a:spcPts val="600"/>
                </a:spcBef>
              </a:pPr>
              <a:r>
                <a:rPr lang="en-US" sz="1400"/>
                <a:t>Lead </a:t>
              </a:r>
            </a:p>
          </p:txBody>
        </p:sp>
        <p:sp>
          <p:nvSpPr>
            <p:cNvPr id="62" name="Oval 61">
              <a:extLst>
                <a:ext uri="{FF2B5EF4-FFF2-40B4-BE49-F238E27FC236}">
                  <a16:creationId xmlns:a16="http://schemas.microsoft.com/office/drawing/2014/main" id="{AD97C136-F9B6-48CB-BF18-6FE1505E06C9}"/>
                </a:ext>
              </a:extLst>
            </p:cNvPr>
            <p:cNvSpPr/>
            <p:nvPr/>
          </p:nvSpPr>
          <p:spPr bwMode="auto">
            <a:xfrm>
              <a:off x="6509863" y="3507367"/>
              <a:ext cx="365760" cy="365760"/>
            </a:xfrm>
            <a:prstGeom prst="ellipse">
              <a:avLst/>
            </a:prstGeom>
            <a:solidFill>
              <a:schemeClr val="accent4"/>
            </a:solidFill>
            <a:ln w="63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US" sz="1600">
                  <a:solidFill>
                    <a:schemeClr val="bg1"/>
                  </a:solidFill>
                  <a:latin typeface="+mj-lt"/>
                  <a:ea typeface="Segoe UI" pitchFamily="34" charset="0"/>
                  <a:cs typeface="Segoe UI" pitchFamily="34" charset="0"/>
                </a:rPr>
                <a:t>A2</a:t>
              </a:r>
            </a:p>
          </p:txBody>
        </p:sp>
      </p:grpSp>
      <p:grpSp>
        <p:nvGrpSpPr>
          <p:cNvPr id="31" name="Group 30">
            <a:extLst>
              <a:ext uri="{FF2B5EF4-FFF2-40B4-BE49-F238E27FC236}">
                <a16:creationId xmlns:a16="http://schemas.microsoft.com/office/drawing/2014/main" id="{F3263C3A-A1D2-4710-B975-D25AF2AEAC51}"/>
              </a:ext>
            </a:extLst>
          </p:cNvPr>
          <p:cNvGrpSpPr/>
          <p:nvPr/>
        </p:nvGrpSpPr>
        <p:grpSpPr>
          <a:xfrm>
            <a:off x="4400681" y="1902546"/>
            <a:ext cx="2051622" cy="4366492"/>
            <a:chOff x="4418640" y="1902546"/>
            <a:chExt cx="2051622" cy="4366492"/>
          </a:xfrm>
          <a:solidFill>
            <a:schemeClr val="bg1"/>
          </a:solidFill>
        </p:grpSpPr>
        <p:sp>
          <p:nvSpPr>
            <p:cNvPr id="70" name="Rectangle 69">
              <a:extLst>
                <a:ext uri="{FF2B5EF4-FFF2-40B4-BE49-F238E27FC236}">
                  <a16:creationId xmlns:a16="http://schemas.microsoft.com/office/drawing/2014/main" id="{199E3197-D3EB-4615-B8CC-B751E672D7E0}"/>
                </a:ext>
              </a:extLst>
            </p:cNvPr>
            <p:cNvSpPr/>
            <p:nvPr/>
          </p:nvSpPr>
          <p:spPr bwMode="auto">
            <a:xfrm>
              <a:off x="4418640" y="2025652"/>
              <a:ext cx="2051622" cy="4243386"/>
            </a:xfrm>
            <a:prstGeom prst="rect">
              <a:avLst/>
            </a:prstGeom>
            <a:grp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B0341716-3C27-4D20-A70D-727810134111}"/>
                </a:ext>
              </a:extLst>
            </p:cNvPr>
            <p:cNvSpPr/>
            <p:nvPr/>
          </p:nvSpPr>
          <p:spPr bwMode="auto">
            <a:xfrm>
              <a:off x="4782443" y="1902546"/>
              <a:ext cx="1324016" cy="24622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chemeClr val="accent4"/>
                  </a:solidFill>
                  <a:latin typeface="+mj-lt"/>
                  <a:ea typeface="Segoe UI" pitchFamily="34" charset="0"/>
                  <a:cs typeface="Segoe UI" pitchFamily="34" charset="0"/>
                </a:rPr>
                <a:t>Marketplace</a:t>
              </a:r>
            </a:p>
          </p:txBody>
        </p:sp>
        <p:pic>
          <p:nvPicPr>
            <p:cNvPr id="72" name="Picture 71">
              <a:hlinkClick r:id="rId9"/>
              <a:extLst>
                <a:ext uri="{FF2B5EF4-FFF2-40B4-BE49-F238E27FC236}">
                  <a16:creationId xmlns:a16="http://schemas.microsoft.com/office/drawing/2014/main" id="{817AF0E7-FEAE-4F00-ABAB-F54457928C55}"/>
                </a:ext>
              </a:extLst>
            </p:cNvPr>
            <p:cNvPicPr>
              <a:picLocks noChangeAspect="1"/>
            </p:cNvPicPr>
            <p:nvPr/>
          </p:nvPicPr>
          <p:blipFill rotWithShape="1">
            <a:blip r:embed="rId10"/>
            <a:srcRect l="-639" r="639" b="16736"/>
            <a:stretch/>
          </p:blipFill>
          <p:spPr>
            <a:xfrm>
              <a:off x="4455337" y="2557520"/>
              <a:ext cx="1978229" cy="1528834"/>
            </a:xfrm>
            <a:custGeom>
              <a:avLst/>
              <a:gdLst>
                <a:gd name="connsiteX0" fmla="*/ 0 w 3615391"/>
                <a:gd name="connsiteY0" fmla="*/ 0 h 2794083"/>
                <a:gd name="connsiteX1" fmla="*/ 3615391 w 3615391"/>
                <a:gd name="connsiteY1" fmla="*/ 0 h 2794083"/>
                <a:gd name="connsiteX2" fmla="*/ 3615391 w 3615391"/>
                <a:gd name="connsiteY2" fmla="*/ 2794083 h 2794083"/>
                <a:gd name="connsiteX3" fmla="*/ 0 w 3615391"/>
                <a:gd name="connsiteY3" fmla="*/ 2794083 h 2794083"/>
              </a:gdLst>
              <a:ahLst/>
              <a:cxnLst>
                <a:cxn ang="0">
                  <a:pos x="connsiteX0" y="connsiteY0"/>
                </a:cxn>
                <a:cxn ang="0">
                  <a:pos x="connsiteX1" y="connsiteY1"/>
                </a:cxn>
                <a:cxn ang="0">
                  <a:pos x="connsiteX2" y="connsiteY2"/>
                </a:cxn>
                <a:cxn ang="0">
                  <a:pos x="connsiteX3" y="connsiteY3"/>
                </a:cxn>
              </a:cxnLst>
              <a:rect l="l" t="t" r="r" b="b"/>
              <a:pathLst>
                <a:path w="3615391" h="2794083">
                  <a:moveTo>
                    <a:pt x="0" y="0"/>
                  </a:moveTo>
                  <a:lnTo>
                    <a:pt x="3615391" y="0"/>
                  </a:lnTo>
                  <a:lnTo>
                    <a:pt x="3615391" y="2794083"/>
                  </a:lnTo>
                  <a:lnTo>
                    <a:pt x="0" y="2794083"/>
                  </a:lnTo>
                  <a:close/>
                </a:path>
              </a:pathLst>
            </a:custGeom>
            <a:grpFill/>
            <a:ln w="3175">
              <a:noFill/>
            </a:ln>
          </p:spPr>
        </p:pic>
        <p:pic>
          <p:nvPicPr>
            <p:cNvPr id="73" name="Picture 72">
              <a:hlinkClick r:id="rId11"/>
              <a:extLst>
                <a:ext uri="{FF2B5EF4-FFF2-40B4-BE49-F238E27FC236}">
                  <a16:creationId xmlns:a16="http://schemas.microsoft.com/office/drawing/2014/main" id="{6ACBC452-7759-4AC1-8FE5-837DB6FA570C}"/>
                </a:ext>
              </a:extLst>
            </p:cNvPr>
            <p:cNvPicPr>
              <a:picLocks noChangeAspect="1"/>
            </p:cNvPicPr>
            <p:nvPr/>
          </p:nvPicPr>
          <p:blipFill rotWithShape="1">
            <a:blip r:embed="rId12"/>
            <a:srcRect l="3023" t="521" r="1037" b="27771"/>
            <a:stretch/>
          </p:blipFill>
          <p:spPr>
            <a:xfrm>
              <a:off x="4455337" y="4383182"/>
              <a:ext cx="1978229" cy="1528834"/>
            </a:xfrm>
            <a:custGeom>
              <a:avLst/>
              <a:gdLst>
                <a:gd name="connsiteX0" fmla="*/ 0 w 3615391"/>
                <a:gd name="connsiteY0" fmla="*/ 0 h 2794083"/>
                <a:gd name="connsiteX1" fmla="*/ 3615391 w 3615391"/>
                <a:gd name="connsiteY1" fmla="*/ 0 h 2794083"/>
                <a:gd name="connsiteX2" fmla="*/ 3615391 w 3615391"/>
                <a:gd name="connsiteY2" fmla="*/ 2794083 h 2794083"/>
                <a:gd name="connsiteX3" fmla="*/ 0 w 3615391"/>
                <a:gd name="connsiteY3" fmla="*/ 2794083 h 2794083"/>
              </a:gdLst>
              <a:ahLst/>
              <a:cxnLst>
                <a:cxn ang="0">
                  <a:pos x="connsiteX0" y="connsiteY0"/>
                </a:cxn>
                <a:cxn ang="0">
                  <a:pos x="connsiteX1" y="connsiteY1"/>
                </a:cxn>
                <a:cxn ang="0">
                  <a:pos x="connsiteX2" y="connsiteY2"/>
                </a:cxn>
                <a:cxn ang="0">
                  <a:pos x="connsiteX3" y="connsiteY3"/>
                </a:cxn>
              </a:cxnLst>
              <a:rect l="l" t="t" r="r" b="b"/>
              <a:pathLst>
                <a:path w="3615391" h="2794083">
                  <a:moveTo>
                    <a:pt x="0" y="0"/>
                  </a:moveTo>
                  <a:lnTo>
                    <a:pt x="3615391" y="0"/>
                  </a:lnTo>
                  <a:lnTo>
                    <a:pt x="3615391" y="2794083"/>
                  </a:lnTo>
                  <a:lnTo>
                    <a:pt x="0" y="2794083"/>
                  </a:lnTo>
                  <a:close/>
                </a:path>
              </a:pathLst>
            </a:custGeom>
            <a:grpFill/>
            <a:ln w="3175">
              <a:noFill/>
            </a:ln>
          </p:spPr>
        </p:pic>
      </p:grpSp>
    </p:spTree>
    <p:extLst>
      <p:ext uri="{BB962C8B-B14F-4D97-AF65-F5344CB8AC3E}">
        <p14:creationId xmlns:p14="http://schemas.microsoft.com/office/powerpoint/2010/main" val="123109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right)">
                                      <p:cBhvr>
                                        <p:cTn id="22" dur="500"/>
                                        <p:tgtEl>
                                          <p:spTgt spid="33"/>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wipe(right)">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51"/>
                                        </p:tgtEl>
                                        <p:attrNameLst>
                                          <p:attrName>style.visibility</p:attrName>
                                        </p:attrNameLst>
                                      </p:cBhvr>
                                      <p:to>
                                        <p:strVal val="visible"/>
                                      </p:to>
                                    </p:set>
                                    <p:animEffect transition="in" filter="fade">
                                      <p:cBhvr>
                                        <p:cTn id="40" dur="500"/>
                                        <p:tgtEl>
                                          <p:spTgt spid="1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right)">
                                      <p:cBhvr>
                                        <p:cTn id="45" dur="500"/>
                                        <p:tgtEl>
                                          <p:spTgt spid="42"/>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right)">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right)">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wipe(left)">
                                      <p:cBhvr>
                                        <p:cTn id="6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A4B89BEB-C30D-45CB-95CC-4858210F7E8D}"/>
              </a:ext>
            </a:extLst>
          </p:cNvPr>
          <p:cNvCxnSpPr>
            <a:cxnSpLocks/>
          </p:cNvCxnSpPr>
          <p:nvPr/>
        </p:nvCxnSpPr>
        <p:spPr>
          <a:xfrm flipV="1">
            <a:off x="8670948" y="2704936"/>
            <a:ext cx="2916499" cy="222"/>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DBDE35-362F-4310-9579-B1B24708A2B9}"/>
              </a:ext>
            </a:extLst>
          </p:cNvPr>
          <p:cNvSpPr>
            <a:spLocks noGrp="1"/>
          </p:cNvSpPr>
          <p:nvPr>
            <p:ph type="title"/>
          </p:nvPr>
        </p:nvSpPr>
        <p:spPr>
          <a:xfrm>
            <a:off x="588263" y="457200"/>
            <a:ext cx="11018520" cy="923330"/>
          </a:xfrm>
        </p:spPr>
        <p:txBody>
          <a:bodyPr/>
          <a:lstStyle/>
          <a:p>
            <a:r>
              <a:rPr lang="en-US">
                <a:solidFill>
                  <a:schemeClr val="accent3"/>
                </a:solidFill>
              </a:rPr>
              <a:t>Marketplace</a:t>
            </a:r>
            <a:r>
              <a:rPr lang="en-US"/>
              <a:t> Publishing Options</a:t>
            </a:r>
            <a:br>
              <a:rPr lang="en-US"/>
            </a:br>
            <a:r>
              <a:rPr lang="en-US" sz="2400" i="1"/>
              <a:t>Choose the ideal publishing option based on how you sell your solution</a:t>
            </a:r>
            <a:endParaRPr lang="en-US" i="1"/>
          </a:p>
        </p:txBody>
      </p:sp>
      <p:cxnSp>
        <p:nvCxnSpPr>
          <p:cNvPr id="28" name="Straight Connector 27">
            <a:extLst>
              <a:ext uri="{FF2B5EF4-FFF2-40B4-BE49-F238E27FC236}">
                <a16:creationId xmlns:a16="http://schemas.microsoft.com/office/drawing/2014/main" id="{DD4147FA-0DFF-453A-8942-C1AEE86B3DF5}"/>
              </a:ext>
            </a:extLst>
          </p:cNvPr>
          <p:cNvCxnSpPr/>
          <p:nvPr/>
        </p:nvCxnSpPr>
        <p:spPr>
          <a:xfrm>
            <a:off x="1099879" y="2710733"/>
            <a:ext cx="1054184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Freeform 28">
            <a:extLst>
              <a:ext uri="{FF2B5EF4-FFF2-40B4-BE49-F238E27FC236}">
                <a16:creationId xmlns:a16="http://schemas.microsoft.com/office/drawing/2014/main" id="{A847CA4A-3FA3-436C-BD8A-B538C5D5CBA9}"/>
              </a:ext>
            </a:extLst>
          </p:cNvPr>
          <p:cNvSpPr>
            <a:spLocks noChangeAspect="1"/>
          </p:cNvSpPr>
          <p:nvPr/>
        </p:nvSpPr>
        <p:spPr bwMode="auto">
          <a:xfrm rot="2700000">
            <a:off x="11412477" y="2603604"/>
            <a:ext cx="185575" cy="201896"/>
          </a:xfrm>
          <a:custGeom>
            <a:avLst/>
            <a:gdLst>
              <a:gd name="connsiteX0" fmla="*/ 0 w 624840"/>
              <a:gd name="connsiteY0" fmla="*/ 0 h 579120"/>
              <a:gd name="connsiteX1" fmla="*/ 624840 w 624840"/>
              <a:gd name="connsiteY1" fmla="*/ 0 h 579120"/>
              <a:gd name="connsiteX2" fmla="*/ 624840 w 624840"/>
              <a:gd name="connsiteY2" fmla="*/ 579120 h 579120"/>
            </a:gdLst>
            <a:ahLst/>
            <a:cxnLst>
              <a:cxn ang="0">
                <a:pos x="connsiteX0" y="connsiteY0"/>
              </a:cxn>
              <a:cxn ang="0">
                <a:pos x="connsiteX1" y="connsiteY1"/>
              </a:cxn>
              <a:cxn ang="0">
                <a:pos x="connsiteX2" y="connsiteY2"/>
              </a:cxn>
            </a:cxnLst>
            <a:rect l="l" t="t" r="r" b="b"/>
            <a:pathLst>
              <a:path w="624840" h="579120">
                <a:moveTo>
                  <a:pt x="0" y="0"/>
                </a:moveTo>
                <a:lnTo>
                  <a:pt x="624840" y="0"/>
                </a:lnTo>
                <a:lnTo>
                  <a:pt x="624840" y="579120"/>
                </a:lnTo>
              </a:path>
            </a:pathLst>
          </a:cu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82BD6AA5-17D4-46B6-A66B-83BBBC1C4971}"/>
              </a:ext>
            </a:extLst>
          </p:cNvPr>
          <p:cNvGrpSpPr/>
          <p:nvPr/>
        </p:nvGrpSpPr>
        <p:grpSpPr>
          <a:xfrm>
            <a:off x="2474875" y="2401762"/>
            <a:ext cx="606366" cy="606348"/>
            <a:chOff x="1835679" y="2367398"/>
            <a:chExt cx="711488" cy="711468"/>
          </a:xfrm>
        </p:grpSpPr>
        <p:sp>
          <p:nvSpPr>
            <p:cNvPr id="32" name="Oval 31">
              <a:extLst>
                <a:ext uri="{FF2B5EF4-FFF2-40B4-BE49-F238E27FC236}">
                  <a16:creationId xmlns:a16="http://schemas.microsoft.com/office/drawing/2014/main" id="{6C696C42-AA95-4380-BE25-E731C73F4B2F}"/>
                </a:ext>
              </a:extLst>
            </p:cNvPr>
            <p:cNvSpPr/>
            <p:nvPr/>
          </p:nvSpPr>
          <p:spPr bwMode="auto">
            <a:xfrm>
              <a:off x="1835679" y="2367398"/>
              <a:ext cx="711488" cy="71146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Oval 32">
              <a:extLst>
                <a:ext uri="{FF2B5EF4-FFF2-40B4-BE49-F238E27FC236}">
                  <a16:creationId xmlns:a16="http://schemas.microsoft.com/office/drawing/2014/main" id="{8B422FD4-EDF7-44B4-82A9-DDCAE6C7B15E}"/>
                </a:ext>
              </a:extLst>
            </p:cNvPr>
            <p:cNvSpPr/>
            <p:nvPr/>
          </p:nvSpPr>
          <p:spPr bwMode="auto">
            <a:xfrm>
              <a:off x="1887223" y="2418941"/>
              <a:ext cx="608400" cy="608382"/>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IN" sz="2400">
                  <a:gradFill>
                    <a:gsLst>
                      <a:gs pos="0">
                        <a:srgbClr val="FFFFFF"/>
                      </a:gs>
                      <a:gs pos="100000">
                        <a:srgbClr val="FFFFFF"/>
                      </a:gs>
                    </a:gsLst>
                    <a:lin ang="5400000" scaled="0"/>
                  </a:gradFill>
                  <a:latin typeface="+mj-lt"/>
                  <a:ea typeface="Segoe UI" pitchFamily="34" charset="0"/>
                  <a:cs typeface="Segoe UI" pitchFamily="34" charset="0"/>
                </a:rPr>
                <a:t>1</a:t>
              </a:r>
              <a:endParaRPr lang="en-US" sz="24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B43EDB6E-6299-4D9E-9B76-5319CEA68ED7}"/>
              </a:ext>
            </a:extLst>
          </p:cNvPr>
          <p:cNvGrpSpPr/>
          <p:nvPr/>
        </p:nvGrpSpPr>
        <p:grpSpPr>
          <a:xfrm>
            <a:off x="6067618" y="2401762"/>
            <a:ext cx="606366" cy="606348"/>
            <a:chOff x="5361199" y="2185892"/>
            <a:chExt cx="711488" cy="711468"/>
          </a:xfrm>
        </p:grpSpPr>
        <p:sp>
          <p:nvSpPr>
            <p:cNvPr id="37" name="Oval 36">
              <a:extLst>
                <a:ext uri="{FF2B5EF4-FFF2-40B4-BE49-F238E27FC236}">
                  <a16:creationId xmlns:a16="http://schemas.microsoft.com/office/drawing/2014/main" id="{EB919EC2-FE41-4BCA-99DE-3E193946C5F6}"/>
                </a:ext>
              </a:extLst>
            </p:cNvPr>
            <p:cNvSpPr/>
            <p:nvPr/>
          </p:nvSpPr>
          <p:spPr bwMode="auto">
            <a:xfrm>
              <a:off x="5361199" y="2185892"/>
              <a:ext cx="711488" cy="71146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Oval 37">
              <a:extLst>
                <a:ext uri="{FF2B5EF4-FFF2-40B4-BE49-F238E27FC236}">
                  <a16:creationId xmlns:a16="http://schemas.microsoft.com/office/drawing/2014/main" id="{67DA917B-8186-4DB7-B83D-1495FAB7A98F}"/>
                </a:ext>
              </a:extLst>
            </p:cNvPr>
            <p:cNvSpPr/>
            <p:nvPr/>
          </p:nvSpPr>
          <p:spPr bwMode="auto">
            <a:xfrm>
              <a:off x="5412743" y="2237435"/>
              <a:ext cx="608400" cy="608382"/>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IN" sz="2400">
                  <a:gradFill>
                    <a:gsLst>
                      <a:gs pos="0">
                        <a:srgbClr val="FFFFFF"/>
                      </a:gs>
                      <a:gs pos="100000">
                        <a:srgbClr val="FFFFFF"/>
                      </a:gs>
                    </a:gsLst>
                    <a:lin ang="5400000" scaled="0"/>
                  </a:gradFill>
                  <a:latin typeface="+mj-lt"/>
                  <a:ea typeface="Segoe UI" pitchFamily="34" charset="0"/>
                  <a:cs typeface="Segoe UI" pitchFamily="34" charset="0"/>
                </a:rPr>
                <a:t>2</a:t>
              </a: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C661139F-4785-4CA9-897C-706C4E2E3853}"/>
              </a:ext>
            </a:extLst>
          </p:cNvPr>
          <p:cNvGrpSpPr/>
          <p:nvPr/>
        </p:nvGrpSpPr>
        <p:grpSpPr>
          <a:xfrm>
            <a:off x="9590482" y="2401762"/>
            <a:ext cx="606366" cy="606348"/>
            <a:chOff x="8886719" y="2185892"/>
            <a:chExt cx="711488" cy="711468"/>
          </a:xfrm>
        </p:grpSpPr>
        <p:sp>
          <p:nvSpPr>
            <p:cNvPr id="41" name="Oval 40">
              <a:extLst>
                <a:ext uri="{FF2B5EF4-FFF2-40B4-BE49-F238E27FC236}">
                  <a16:creationId xmlns:a16="http://schemas.microsoft.com/office/drawing/2014/main" id="{4F206C35-1EB0-4458-AFA2-1D79CD5E8BF6}"/>
                </a:ext>
              </a:extLst>
            </p:cNvPr>
            <p:cNvSpPr/>
            <p:nvPr/>
          </p:nvSpPr>
          <p:spPr bwMode="auto">
            <a:xfrm>
              <a:off x="8886719" y="2185892"/>
              <a:ext cx="711488" cy="71146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Oval 41">
              <a:extLst>
                <a:ext uri="{FF2B5EF4-FFF2-40B4-BE49-F238E27FC236}">
                  <a16:creationId xmlns:a16="http://schemas.microsoft.com/office/drawing/2014/main" id="{E9BBDC70-1430-465E-9BAC-4378BDC4870C}"/>
                </a:ext>
              </a:extLst>
            </p:cNvPr>
            <p:cNvSpPr/>
            <p:nvPr/>
          </p:nvSpPr>
          <p:spPr bwMode="auto">
            <a:xfrm>
              <a:off x="8938263" y="2237435"/>
              <a:ext cx="608400" cy="608382"/>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IN" sz="2400">
                  <a:gradFill>
                    <a:gsLst>
                      <a:gs pos="0">
                        <a:srgbClr val="FFFFFF"/>
                      </a:gs>
                      <a:gs pos="100000">
                        <a:srgbClr val="FFFFFF"/>
                      </a:gs>
                    </a:gsLst>
                    <a:lin ang="5400000" scaled="0"/>
                  </a:gradFill>
                  <a:latin typeface="+mj-lt"/>
                  <a:ea typeface="Segoe UI" pitchFamily="34" charset="0"/>
                  <a:cs typeface="Segoe UI" pitchFamily="34" charset="0"/>
                </a:rPr>
                <a:t>3</a:t>
              </a: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73" name="Rectangle 72">
            <a:extLst>
              <a:ext uri="{FF2B5EF4-FFF2-40B4-BE49-F238E27FC236}">
                <a16:creationId xmlns:a16="http://schemas.microsoft.com/office/drawing/2014/main" id="{B9C7EFFD-8823-43B0-B00E-D50DD0FAE21A}"/>
              </a:ext>
            </a:extLst>
          </p:cNvPr>
          <p:cNvSpPr/>
          <p:nvPr/>
        </p:nvSpPr>
        <p:spPr>
          <a:xfrm>
            <a:off x="2348298" y="2047362"/>
            <a:ext cx="841942" cy="338554"/>
          </a:xfrm>
          <a:prstGeom prst="rect">
            <a:avLst/>
          </a:prstGeom>
        </p:spPr>
        <p:txBody>
          <a:bodyPr wrap="square">
            <a:spAutoFit/>
          </a:bodyPr>
          <a:lstStyle/>
          <a:p>
            <a:pPr algn="ctr" defTabSz="641935">
              <a:spcAft>
                <a:spcPts val="0"/>
              </a:spcAft>
              <a:buClr>
                <a:srgbClr val="0078D7"/>
              </a:buClr>
              <a:defRPr/>
            </a:pPr>
            <a:r>
              <a:rPr lang="en-US" sz="1600">
                <a:latin typeface="+mj-lt"/>
                <a:cs typeface="Segoe UI" panose="020B0502040204020203" pitchFamily="34" charset="0"/>
              </a:rPr>
              <a:t>LIST</a:t>
            </a:r>
          </a:p>
        </p:txBody>
      </p:sp>
      <p:sp>
        <p:nvSpPr>
          <p:cNvPr id="74" name="Rectangle 73">
            <a:extLst>
              <a:ext uri="{FF2B5EF4-FFF2-40B4-BE49-F238E27FC236}">
                <a16:creationId xmlns:a16="http://schemas.microsoft.com/office/drawing/2014/main" id="{97BFE626-CD20-4D84-8614-1406197374E2}"/>
              </a:ext>
            </a:extLst>
          </p:cNvPr>
          <p:cNvSpPr/>
          <p:nvPr/>
        </p:nvSpPr>
        <p:spPr>
          <a:xfrm>
            <a:off x="5993935" y="2020256"/>
            <a:ext cx="753732" cy="338554"/>
          </a:xfrm>
          <a:prstGeom prst="rect">
            <a:avLst/>
          </a:prstGeom>
        </p:spPr>
        <p:txBody>
          <a:bodyPr wrap="none">
            <a:spAutoFit/>
          </a:bodyPr>
          <a:lstStyle/>
          <a:p>
            <a:pPr algn="ctr" defTabSz="641935">
              <a:buClr>
                <a:srgbClr val="0078D7"/>
              </a:buClr>
              <a:defRPr/>
            </a:pPr>
            <a:r>
              <a:rPr lang="en-US" sz="1600" kern="0">
                <a:latin typeface="+mj-lt"/>
                <a:cs typeface="Segoe UI" panose="020B0502040204020203" pitchFamily="34" charset="0"/>
              </a:rPr>
              <a:t>TRIAL</a:t>
            </a:r>
            <a:endParaRPr lang="en-US" sz="1400" kern="0">
              <a:latin typeface="+mj-lt"/>
              <a:cs typeface="Segoe UI" panose="020B0502040204020203" pitchFamily="34" charset="0"/>
            </a:endParaRPr>
          </a:p>
        </p:txBody>
      </p:sp>
      <p:sp>
        <p:nvSpPr>
          <p:cNvPr id="75" name="Rectangle 74">
            <a:extLst>
              <a:ext uri="{FF2B5EF4-FFF2-40B4-BE49-F238E27FC236}">
                <a16:creationId xmlns:a16="http://schemas.microsoft.com/office/drawing/2014/main" id="{20DB93D7-C9EB-4B41-99D4-53AFC5DD885C}"/>
              </a:ext>
            </a:extLst>
          </p:cNvPr>
          <p:cNvSpPr/>
          <p:nvPr/>
        </p:nvSpPr>
        <p:spPr>
          <a:xfrm>
            <a:off x="9266731" y="2020256"/>
            <a:ext cx="1253868" cy="338554"/>
          </a:xfrm>
          <a:prstGeom prst="rect">
            <a:avLst/>
          </a:prstGeom>
        </p:spPr>
        <p:txBody>
          <a:bodyPr wrap="none">
            <a:spAutoFit/>
          </a:bodyPr>
          <a:lstStyle/>
          <a:p>
            <a:pPr algn="ctr" defTabSz="641935">
              <a:buClr>
                <a:srgbClr val="0078D7"/>
              </a:buClr>
              <a:defRPr/>
            </a:pPr>
            <a:r>
              <a:rPr lang="en-US" sz="1600" kern="0">
                <a:latin typeface="+mj-lt"/>
                <a:cs typeface="Segoe UI" panose="020B0502040204020203" pitchFamily="34" charset="0"/>
              </a:rPr>
              <a:t>TRANSACT</a:t>
            </a:r>
          </a:p>
        </p:txBody>
      </p:sp>
      <p:sp>
        <p:nvSpPr>
          <p:cNvPr id="77" name="Money_4" title="Icon of a stack of coins">
            <a:extLst>
              <a:ext uri="{FF2B5EF4-FFF2-40B4-BE49-F238E27FC236}">
                <a16:creationId xmlns:a16="http://schemas.microsoft.com/office/drawing/2014/main" id="{B3A4127C-EA40-4437-9C11-2D0769E21C9E}"/>
              </a:ext>
            </a:extLst>
          </p:cNvPr>
          <p:cNvSpPr>
            <a:spLocks noChangeAspect="1" noEditPoints="1"/>
          </p:cNvSpPr>
          <p:nvPr/>
        </p:nvSpPr>
        <p:spPr bwMode="auto">
          <a:xfrm>
            <a:off x="9676374" y="1575550"/>
            <a:ext cx="434582" cy="403738"/>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8" name="car_3" title="Icon of a car with signal lines on top">
            <a:extLst>
              <a:ext uri="{FF2B5EF4-FFF2-40B4-BE49-F238E27FC236}">
                <a16:creationId xmlns:a16="http://schemas.microsoft.com/office/drawing/2014/main" id="{5B645E27-9D2E-476B-8057-E1F8AFD71B11}"/>
              </a:ext>
            </a:extLst>
          </p:cNvPr>
          <p:cNvSpPr>
            <a:spLocks noChangeAspect="1" noEditPoints="1"/>
          </p:cNvSpPr>
          <p:nvPr/>
        </p:nvSpPr>
        <p:spPr bwMode="auto">
          <a:xfrm>
            <a:off x="6105870" y="1580564"/>
            <a:ext cx="529862" cy="397964"/>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Trackers_EADF" title="Icon of a clipboard with a checklist on it">
            <a:extLst>
              <a:ext uri="{FF2B5EF4-FFF2-40B4-BE49-F238E27FC236}">
                <a16:creationId xmlns:a16="http://schemas.microsoft.com/office/drawing/2014/main" id="{0DA4E240-58D2-4549-9B8E-41D9DFBC4248}"/>
              </a:ext>
            </a:extLst>
          </p:cNvPr>
          <p:cNvSpPr>
            <a:spLocks noChangeAspect="1" noEditPoints="1"/>
          </p:cNvSpPr>
          <p:nvPr/>
        </p:nvSpPr>
        <p:spPr bwMode="auto">
          <a:xfrm>
            <a:off x="2603895" y="1534517"/>
            <a:ext cx="330748" cy="4509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4" name="Straight Connector 33">
            <a:extLst>
              <a:ext uri="{FF2B5EF4-FFF2-40B4-BE49-F238E27FC236}">
                <a16:creationId xmlns:a16="http://schemas.microsoft.com/office/drawing/2014/main" id="{D94DD8AC-971D-44EE-B1DF-EAE24910E980}"/>
              </a:ext>
            </a:extLst>
          </p:cNvPr>
          <p:cNvCxnSpPr>
            <a:cxnSpLocks/>
            <a:endCxn id="37" idx="2"/>
          </p:cNvCxnSpPr>
          <p:nvPr/>
        </p:nvCxnSpPr>
        <p:spPr>
          <a:xfrm flipV="1">
            <a:off x="3081241" y="2704936"/>
            <a:ext cx="2986377" cy="814"/>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F0227F-FADC-4EF1-BDC9-6C0D7199CCD1}"/>
              </a:ext>
            </a:extLst>
          </p:cNvPr>
          <p:cNvCxnSpPr>
            <a:cxnSpLocks/>
          </p:cNvCxnSpPr>
          <p:nvPr/>
        </p:nvCxnSpPr>
        <p:spPr>
          <a:xfrm flipV="1">
            <a:off x="6673983" y="2704936"/>
            <a:ext cx="2916499" cy="222"/>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A3635B9-E481-4C5B-B1C1-B929660B2C97}"/>
              </a:ext>
            </a:extLst>
          </p:cNvPr>
          <p:cNvSpPr/>
          <p:nvPr/>
        </p:nvSpPr>
        <p:spPr bwMode="auto">
          <a:xfrm rot="16200000">
            <a:off x="5582593" y="539404"/>
            <a:ext cx="1526824" cy="10521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8FDFF458-A8F8-4DE6-A7D0-4E7C0E0CA52F}"/>
              </a:ext>
            </a:extLst>
          </p:cNvPr>
          <p:cNvSpPr/>
          <p:nvPr/>
        </p:nvSpPr>
        <p:spPr bwMode="auto">
          <a:xfrm rot="16200000">
            <a:off x="5451305" y="-1220547"/>
            <a:ext cx="1789398" cy="105215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B417A2B5-99D4-4AD8-9753-836C1FEE2702}"/>
              </a:ext>
            </a:extLst>
          </p:cNvPr>
          <p:cNvSpPr/>
          <p:nvPr/>
        </p:nvSpPr>
        <p:spPr bwMode="auto">
          <a:xfrm rot="16200000">
            <a:off x="-102722" y="3832465"/>
            <a:ext cx="1789398" cy="415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600">
                <a:gradFill>
                  <a:gsLst>
                    <a:gs pos="0">
                      <a:srgbClr val="FFFFFF"/>
                    </a:gs>
                    <a:gs pos="100000">
                      <a:srgbClr val="FFFFFF"/>
                    </a:gs>
                  </a:gsLst>
                  <a:lin ang="5400000" scaled="0"/>
                </a:gradFill>
                <a:latin typeface="+mj-lt"/>
                <a:ea typeface="Segoe UI" pitchFamily="34" charset="0"/>
                <a:cs typeface="Segoe UI" pitchFamily="34" charset="0"/>
              </a:rPr>
              <a:t>Option</a:t>
            </a:r>
            <a:endParaRPr lang="en-US" sz="16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8" name="Rectangle 47">
            <a:extLst>
              <a:ext uri="{FF2B5EF4-FFF2-40B4-BE49-F238E27FC236}">
                <a16:creationId xmlns:a16="http://schemas.microsoft.com/office/drawing/2014/main" id="{62B9480C-346E-4BC2-876E-EF839993E904}"/>
              </a:ext>
            </a:extLst>
          </p:cNvPr>
          <p:cNvSpPr/>
          <p:nvPr/>
        </p:nvSpPr>
        <p:spPr bwMode="auto">
          <a:xfrm rot="16200000">
            <a:off x="28558" y="5592416"/>
            <a:ext cx="1526824" cy="4155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600">
                <a:gradFill>
                  <a:gsLst>
                    <a:gs pos="0">
                      <a:srgbClr val="FFFFFF"/>
                    </a:gs>
                    <a:gs pos="100000">
                      <a:srgbClr val="FFFFFF"/>
                    </a:gs>
                  </a:gsLst>
                  <a:lin ang="5400000" scaled="0"/>
                </a:gradFill>
                <a:latin typeface="+mj-lt"/>
                <a:ea typeface="Segoe UI" pitchFamily="34" charset="0"/>
                <a:cs typeface="Segoe UI" pitchFamily="34" charset="0"/>
              </a:rPr>
              <a:t>Requirement</a:t>
            </a:r>
            <a:endParaRPr lang="en-US" sz="16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1" name="TextBox 50">
            <a:extLst>
              <a:ext uri="{FF2B5EF4-FFF2-40B4-BE49-F238E27FC236}">
                <a16:creationId xmlns:a16="http://schemas.microsoft.com/office/drawing/2014/main" id="{F3B55D6F-91DD-4378-8F0A-7CE18EA7052D}"/>
              </a:ext>
            </a:extLst>
          </p:cNvPr>
          <p:cNvSpPr txBox="1">
            <a:spLocks/>
          </p:cNvSpPr>
          <p:nvPr/>
        </p:nvSpPr>
        <p:spPr>
          <a:xfrm>
            <a:off x="1085221" y="5515492"/>
            <a:ext cx="3537523" cy="569387"/>
          </a:xfrm>
          <a:prstGeom prst="rect">
            <a:avLst/>
          </a:prstGeom>
          <a:noFill/>
          <a:ln w="9525">
            <a:noFill/>
            <a:miter lim="800000"/>
            <a:headEnd/>
            <a:tailEnd/>
          </a:ln>
          <a:effectLst/>
          <a:extLst/>
        </p:spPr>
        <p:txBody>
          <a:bodyPr vert="horz" wrap="square" lIns="0" tIns="0" rIns="0" bIns="0" numCol="1" anchor="t" anchorCtr="0" compatLnSpc="1">
            <a:prstTxWarp prst="textNoShape">
              <a:avLst/>
            </a:prstTxWarp>
            <a:sp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60" algn="ctr" defTabSz="629528">
              <a:buClr>
                <a:schemeClr val="tx1"/>
              </a:buClr>
              <a:defRPr/>
            </a:pPr>
            <a:r>
              <a:rPr lang="en-US" sz="1600" kern="1200">
                <a:solidFill>
                  <a:schemeClr val="tx1"/>
                </a:solidFill>
                <a:latin typeface="+mn-lt"/>
                <a:cs typeface="Segoe UI Light" panose="020B0502040204020203" pitchFamily="34" charset="0"/>
              </a:rPr>
              <a:t>Customer-Ready App or Offer</a:t>
            </a:r>
          </a:p>
          <a:p>
            <a:pPr marL="111760" algn="ctr" defTabSz="629528">
              <a:buClr>
                <a:schemeClr val="tx1"/>
              </a:buClr>
              <a:defRPr/>
            </a:pPr>
            <a:r>
              <a:rPr lang="en-US" sz="1600" kern="1200">
                <a:solidFill>
                  <a:schemeClr val="tx1"/>
                </a:solidFill>
                <a:latin typeface="+mn-lt"/>
                <a:cs typeface="Segoe UI Light" panose="020B0502040204020203" pitchFamily="34" charset="0"/>
              </a:rPr>
              <a:t>No Technical Requirements</a:t>
            </a:r>
          </a:p>
        </p:txBody>
      </p:sp>
      <p:sp>
        <p:nvSpPr>
          <p:cNvPr id="52" name="TextBox 51">
            <a:extLst>
              <a:ext uri="{FF2B5EF4-FFF2-40B4-BE49-F238E27FC236}">
                <a16:creationId xmlns:a16="http://schemas.microsoft.com/office/drawing/2014/main" id="{B1410552-5EA2-48FD-A334-AC1A33081564}"/>
              </a:ext>
            </a:extLst>
          </p:cNvPr>
          <p:cNvSpPr txBox="1">
            <a:spLocks/>
          </p:cNvSpPr>
          <p:nvPr/>
        </p:nvSpPr>
        <p:spPr>
          <a:xfrm>
            <a:off x="1064941" y="3755541"/>
            <a:ext cx="3496115" cy="569387"/>
          </a:xfrm>
          <a:prstGeom prst="rect">
            <a:avLst/>
          </a:prstGeom>
          <a:noFill/>
          <a:ln w="9525">
            <a:noFill/>
            <a:miter lim="800000"/>
            <a:headEnd/>
            <a:tailEnd/>
          </a:ln>
          <a:effectLst/>
          <a:extLst/>
        </p:spPr>
        <p:txBody>
          <a:bodyPr vert="horz" wrap="square" lIns="0" tIns="0" rIns="0" bIns="0" numCol="1" anchor="t" anchorCtr="0" compatLnSpc="1">
            <a:prstTxWarp prst="textNoShape">
              <a:avLst/>
            </a:prstTxWarp>
            <a:sp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60" algn="ctr" defTabSz="629528">
              <a:buClr>
                <a:schemeClr val="tx1"/>
              </a:buClr>
              <a:defRPr/>
            </a:pPr>
            <a:r>
              <a:rPr lang="en-US" sz="1600" kern="1200" dirty="0">
                <a:solidFill>
                  <a:schemeClr val="tx1"/>
                </a:solidFill>
                <a:latin typeface="+mn-lt"/>
                <a:cs typeface="Segoe UI Light" panose="020B0502040204020203" pitchFamily="34" charset="0"/>
              </a:rPr>
              <a:t>“Contact Me” for</a:t>
            </a:r>
          </a:p>
          <a:p>
            <a:pPr marL="111760" algn="ctr" defTabSz="629528">
              <a:buClr>
                <a:schemeClr val="tx1"/>
              </a:buClr>
              <a:defRPr/>
            </a:pPr>
            <a:r>
              <a:rPr lang="en-US" sz="1600" kern="1200" dirty="0">
                <a:solidFill>
                  <a:schemeClr val="tx1"/>
                </a:solidFill>
                <a:latin typeface="+mn-lt"/>
                <a:cs typeface="Segoe UI Light" panose="020B0502040204020203" pitchFamily="34" charset="0"/>
              </a:rPr>
              <a:t>SaaS and Consulting Services</a:t>
            </a:r>
          </a:p>
        </p:txBody>
      </p:sp>
      <p:sp>
        <p:nvSpPr>
          <p:cNvPr id="58" name="TextBox 57">
            <a:extLst>
              <a:ext uri="{FF2B5EF4-FFF2-40B4-BE49-F238E27FC236}">
                <a16:creationId xmlns:a16="http://schemas.microsoft.com/office/drawing/2014/main" id="{1FF4FCC0-79BA-4D76-BDA0-A3968804237D}"/>
              </a:ext>
            </a:extLst>
          </p:cNvPr>
          <p:cNvSpPr txBox="1">
            <a:spLocks/>
          </p:cNvSpPr>
          <p:nvPr/>
        </p:nvSpPr>
        <p:spPr>
          <a:xfrm>
            <a:off x="4657683" y="3257129"/>
            <a:ext cx="3426235" cy="1538883"/>
          </a:xfrm>
          <a:prstGeom prst="rect">
            <a:avLst/>
          </a:prstGeom>
          <a:noFill/>
          <a:ln w="9525">
            <a:noFill/>
            <a:miter lim="800000"/>
            <a:headEnd/>
            <a:tailEnd/>
          </a:ln>
          <a:effectLst/>
          <a:extLst/>
        </p:spPr>
        <p:txBody>
          <a:bodyPr vert="horz" wrap="square" lIns="0" tIns="0" rIns="0" bIns="0" numCol="1" anchor="t" anchorCtr="0" compatLnSpc="1">
            <a:prstTxWarp prst="textNoShape">
              <a:avLst/>
            </a:prstTxWarp>
            <a:sp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60" defTabSz="629528">
              <a:buClr>
                <a:schemeClr val="tx1"/>
              </a:buClr>
              <a:defRPr/>
            </a:pPr>
            <a:r>
              <a:rPr lang="en-IN" sz="1600" kern="1200">
                <a:solidFill>
                  <a:schemeClr val="tx1"/>
                </a:solidFill>
                <a:latin typeface="+mn-lt"/>
                <a:cs typeface="Segoe UI Light" panose="020B0502040204020203" pitchFamily="34" charset="0"/>
              </a:rPr>
              <a:t>SaaS </a:t>
            </a:r>
          </a:p>
          <a:p>
            <a:pPr marL="397510" indent="-285750" defTabSz="629528">
              <a:buClr>
                <a:schemeClr val="tx1"/>
              </a:buClr>
              <a:buFont typeface="Arial" panose="020B0604020202020204" pitchFamily="34" charset="0"/>
              <a:buChar char="•"/>
              <a:defRPr/>
            </a:pPr>
            <a:r>
              <a:rPr lang="en-IN" sz="1600" kern="1200">
                <a:solidFill>
                  <a:schemeClr val="tx1"/>
                </a:solidFill>
                <a:latin typeface="+mn-lt"/>
                <a:cs typeface="Segoe UI Light" panose="020B0502040204020203" pitchFamily="34" charset="0"/>
              </a:rPr>
              <a:t>Limited Use/Duration Account</a:t>
            </a:r>
          </a:p>
          <a:p>
            <a:pPr marL="397510" indent="-285750" defTabSz="629528">
              <a:buClr>
                <a:schemeClr val="tx1"/>
              </a:buClr>
              <a:buFont typeface="Arial" panose="020B0604020202020204" pitchFamily="34" charset="0"/>
              <a:buChar char="•"/>
              <a:defRPr/>
            </a:pPr>
            <a:r>
              <a:rPr lang="en-IN" sz="1600" kern="1200">
                <a:solidFill>
                  <a:schemeClr val="tx1"/>
                </a:solidFill>
                <a:latin typeface="+mn-lt"/>
                <a:cs typeface="Segoe UI Light" panose="020B0502040204020203" pitchFamily="34" charset="0"/>
              </a:rPr>
              <a:t>Guided Trial Experience</a:t>
            </a:r>
          </a:p>
          <a:p>
            <a:pPr marL="397510" indent="-285750" defTabSz="629528">
              <a:buClr>
                <a:schemeClr val="tx1"/>
              </a:buClr>
              <a:buFont typeface="Arial" panose="020B0604020202020204" pitchFamily="34" charset="0"/>
              <a:buChar char="•"/>
              <a:defRPr/>
            </a:pPr>
            <a:r>
              <a:rPr lang="en-IN" sz="1600" kern="1200">
                <a:solidFill>
                  <a:schemeClr val="tx1"/>
                </a:solidFill>
                <a:latin typeface="+mn-lt"/>
                <a:cs typeface="Segoe UI Light" panose="020B0502040204020203" pitchFamily="34" charset="0"/>
              </a:rPr>
              <a:t>Test Drive (sandbox)</a:t>
            </a:r>
          </a:p>
          <a:p>
            <a:pPr marL="111760" defTabSz="629528">
              <a:buClr>
                <a:schemeClr val="tx1"/>
              </a:buClr>
              <a:defRPr/>
            </a:pPr>
            <a:r>
              <a:rPr lang="en-IN" sz="1600" kern="1200">
                <a:solidFill>
                  <a:schemeClr val="tx1"/>
                </a:solidFill>
                <a:latin typeface="+mn-lt"/>
                <a:cs typeface="Segoe UI Light" panose="020B0502040204020203" pitchFamily="34" charset="0"/>
              </a:rPr>
              <a:t>Add-in – Get Free</a:t>
            </a:r>
          </a:p>
        </p:txBody>
      </p:sp>
      <p:sp>
        <p:nvSpPr>
          <p:cNvPr id="59" name="TextBox 58">
            <a:extLst>
              <a:ext uri="{FF2B5EF4-FFF2-40B4-BE49-F238E27FC236}">
                <a16:creationId xmlns:a16="http://schemas.microsoft.com/office/drawing/2014/main" id="{C64E6F8F-6CED-48A7-8F83-7DDBEE51D090}"/>
              </a:ext>
            </a:extLst>
          </p:cNvPr>
          <p:cNvSpPr txBox="1">
            <a:spLocks/>
          </p:cNvSpPr>
          <p:nvPr/>
        </p:nvSpPr>
        <p:spPr>
          <a:xfrm>
            <a:off x="8180548" y="3270793"/>
            <a:ext cx="3426235" cy="1538883"/>
          </a:xfrm>
          <a:prstGeom prst="rect">
            <a:avLst/>
          </a:prstGeom>
          <a:noFill/>
          <a:ln w="9525">
            <a:noFill/>
            <a:miter lim="800000"/>
            <a:headEnd/>
            <a:tailEnd/>
          </a:ln>
          <a:effectLst/>
          <a:extLst/>
        </p:spPr>
        <p:txBody>
          <a:bodyPr vert="horz" wrap="square" lIns="0" tIns="0" rIns="0" bIns="0" numCol="1" anchor="t" anchorCtr="0" compatLnSpc="1">
            <a:prstTxWarp prst="textNoShape">
              <a:avLst/>
            </a:prstTxWarp>
            <a:sp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60" algn="ctr" defTabSz="629528">
              <a:buClr>
                <a:schemeClr val="tx1"/>
              </a:buClr>
              <a:defRPr/>
            </a:pPr>
            <a:r>
              <a:rPr lang="en-US" sz="1600" kern="1200" dirty="0">
                <a:solidFill>
                  <a:schemeClr val="tx1"/>
                </a:solidFill>
                <a:latin typeface="+mn-lt"/>
                <a:cs typeface="Segoe UI Light" panose="020B0502040204020203" pitchFamily="34" charset="0"/>
              </a:rPr>
              <a:t>Virtual Machines</a:t>
            </a:r>
          </a:p>
          <a:p>
            <a:pPr marL="111760" algn="ctr" defTabSz="629528">
              <a:buClr>
                <a:schemeClr val="tx1"/>
              </a:buClr>
              <a:defRPr/>
            </a:pPr>
            <a:r>
              <a:rPr lang="en-US" sz="1600" kern="1200" dirty="0">
                <a:solidFill>
                  <a:schemeClr val="tx1"/>
                </a:solidFill>
                <a:latin typeface="+mn-lt"/>
                <a:cs typeface="Segoe UI Light" panose="020B0502040204020203" pitchFamily="34" charset="0"/>
              </a:rPr>
              <a:t>Azure Managed Apps </a:t>
            </a:r>
          </a:p>
          <a:p>
            <a:pPr marL="111760" algn="ctr" defTabSz="629528">
              <a:buClr>
                <a:schemeClr val="tx1"/>
              </a:buClr>
              <a:defRPr/>
            </a:pPr>
            <a:r>
              <a:rPr lang="en-US" sz="1600" kern="1200" dirty="0">
                <a:solidFill>
                  <a:schemeClr val="tx1"/>
                </a:solidFill>
                <a:latin typeface="+mn-lt"/>
                <a:cs typeface="Segoe UI Light" panose="020B0502040204020203" pitchFamily="34" charset="0"/>
              </a:rPr>
              <a:t>Azure Solution Templates</a:t>
            </a:r>
          </a:p>
          <a:p>
            <a:pPr marL="111760" algn="ctr" defTabSz="629528">
              <a:buClr>
                <a:schemeClr val="tx1"/>
              </a:buClr>
              <a:defRPr/>
            </a:pPr>
            <a:r>
              <a:rPr lang="en-US" sz="1600" kern="1200" dirty="0">
                <a:solidFill>
                  <a:schemeClr val="accent3"/>
                </a:solidFill>
                <a:latin typeface="+mn-lt"/>
                <a:cs typeface="Segoe UI Light" panose="020B0502040204020203" pitchFamily="34" charset="0"/>
              </a:rPr>
              <a:t>Containers (new)</a:t>
            </a:r>
          </a:p>
          <a:p>
            <a:pPr marL="111760" algn="ctr" defTabSz="629528">
              <a:buClr>
                <a:schemeClr val="tx1"/>
              </a:buClr>
              <a:defRPr/>
            </a:pPr>
            <a:r>
              <a:rPr lang="en-US" sz="1600" kern="1200" dirty="0">
                <a:solidFill>
                  <a:schemeClr val="accent3"/>
                </a:solidFill>
                <a:latin typeface="+mn-lt"/>
                <a:cs typeface="Segoe UI Light" panose="020B0502040204020203" pitchFamily="34" charset="0"/>
              </a:rPr>
              <a:t>SaaS Subscriptions (new)</a:t>
            </a:r>
          </a:p>
        </p:txBody>
      </p:sp>
      <p:sp>
        <p:nvSpPr>
          <p:cNvPr id="64" name="TextBox 63">
            <a:extLst>
              <a:ext uri="{FF2B5EF4-FFF2-40B4-BE49-F238E27FC236}">
                <a16:creationId xmlns:a16="http://schemas.microsoft.com/office/drawing/2014/main" id="{92847C42-F14E-4D3B-9E5D-7EAACE01F15A}"/>
              </a:ext>
            </a:extLst>
          </p:cNvPr>
          <p:cNvSpPr txBox="1">
            <a:spLocks/>
          </p:cNvSpPr>
          <p:nvPr/>
        </p:nvSpPr>
        <p:spPr>
          <a:xfrm>
            <a:off x="4577241" y="5677075"/>
            <a:ext cx="3537523" cy="246221"/>
          </a:xfrm>
          <a:prstGeom prst="rect">
            <a:avLst/>
          </a:prstGeom>
          <a:noFill/>
          <a:ln w="9525">
            <a:noFill/>
            <a:miter lim="800000"/>
            <a:headEnd/>
            <a:tailEnd/>
          </a:ln>
          <a:effectLst/>
          <a:extLst/>
        </p:spPr>
        <p:txBody>
          <a:bodyPr vert="horz" wrap="square" lIns="0" tIns="0" rIns="0" bIns="0" numCol="1" anchor="t" anchorCtr="0" compatLnSpc="1">
            <a:prstTxWarp prst="textNoShape">
              <a:avLst/>
            </a:prstTxWarp>
            <a:sp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60" algn="ctr" defTabSz="629528">
              <a:buClr>
                <a:schemeClr val="tx1"/>
              </a:buClr>
              <a:defRPr/>
            </a:pPr>
            <a:r>
              <a:rPr lang="en-US" sz="1600" kern="1200">
                <a:solidFill>
                  <a:schemeClr val="tx1"/>
                </a:solidFill>
                <a:latin typeface="+mn-lt"/>
                <a:cs typeface="Segoe UI Light" panose="020B0502040204020203" pitchFamily="34" charset="0"/>
              </a:rPr>
              <a:t>SaaS - Azure Active Directory</a:t>
            </a:r>
          </a:p>
        </p:txBody>
      </p:sp>
      <p:sp>
        <p:nvSpPr>
          <p:cNvPr id="65" name="TextBox 64">
            <a:extLst>
              <a:ext uri="{FF2B5EF4-FFF2-40B4-BE49-F238E27FC236}">
                <a16:creationId xmlns:a16="http://schemas.microsoft.com/office/drawing/2014/main" id="{06A96ACD-D97C-4010-B1B6-74DF23EAA7A5}"/>
              </a:ext>
            </a:extLst>
          </p:cNvPr>
          <p:cNvSpPr txBox="1">
            <a:spLocks/>
          </p:cNvSpPr>
          <p:nvPr/>
        </p:nvSpPr>
        <p:spPr>
          <a:xfrm>
            <a:off x="8069260" y="5515492"/>
            <a:ext cx="3537523" cy="569387"/>
          </a:xfrm>
          <a:prstGeom prst="rect">
            <a:avLst/>
          </a:prstGeom>
          <a:noFill/>
          <a:ln w="9525">
            <a:noFill/>
            <a:miter lim="800000"/>
            <a:headEnd/>
            <a:tailEnd/>
          </a:ln>
          <a:effectLst/>
          <a:extLst/>
        </p:spPr>
        <p:txBody>
          <a:bodyPr vert="horz" wrap="square" lIns="0" tIns="0" rIns="0" bIns="0" numCol="1" anchor="t" anchorCtr="0" compatLnSpc="1">
            <a:prstTxWarp prst="textNoShape">
              <a:avLst/>
            </a:prstTxWarp>
            <a:sp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60" algn="ctr" defTabSz="629528">
              <a:buClr>
                <a:schemeClr val="tx1"/>
              </a:buClr>
              <a:defRPr/>
            </a:pPr>
            <a:r>
              <a:rPr lang="fr-FR" sz="1600" kern="1200">
                <a:solidFill>
                  <a:schemeClr val="tx1"/>
                </a:solidFill>
                <a:latin typeface="+mn-lt"/>
                <a:cs typeface="Segoe UI Light" panose="020B0502040204020203" pitchFamily="34" charset="0"/>
              </a:rPr>
              <a:t>IaaS – Azure Certification</a:t>
            </a:r>
          </a:p>
          <a:p>
            <a:pPr marL="111760" algn="ctr" defTabSz="629528">
              <a:buClr>
                <a:schemeClr val="tx1"/>
              </a:buClr>
              <a:defRPr/>
            </a:pPr>
            <a:r>
              <a:rPr lang="fr-FR" sz="1600" kern="1200">
                <a:solidFill>
                  <a:schemeClr val="accent3"/>
                </a:solidFill>
                <a:latin typeface="+mn-lt"/>
                <a:cs typeface="Segoe UI Light" panose="020B0502040204020203" pitchFamily="34" charset="0"/>
              </a:rPr>
              <a:t>SaaS – </a:t>
            </a:r>
            <a:r>
              <a:rPr lang="fr-FR" sz="1600" kern="1200" err="1">
                <a:solidFill>
                  <a:schemeClr val="accent3"/>
                </a:solidFill>
                <a:latin typeface="+mn-lt"/>
                <a:cs typeface="Segoe UI Light" panose="020B0502040204020203" pitchFamily="34" charset="0"/>
              </a:rPr>
              <a:t>Subscription</a:t>
            </a:r>
            <a:r>
              <a:rPr lang="fr-FR" sz="1600" kern="1200">
                <a:solidFill>
                  <a:schemeClr val="accent3"/>
                </a:solidFill>
                <a:latin typeface="+mn-lt"/>
                <a:cs typeface="Segoe UI Light" panose="020B0502040204020203" pitchFamily="34" charset="0"/>
              </a:rPr>
              <a:t> API</a:t>
            </a:r>
          </a:p>
        </p:txBody>
      </p:sp>
      <p:grpSp>
        <p:nvGrpSpPr>
          <p:cNvPr id="7" name="Group 6">
            <a:extLst>
              <a:ext uri="{FF2B5EF4-FFF2-40B4-BE49-F238E27FC236}">
                <a16:creationId xmlns:a16="http://schemas.microsoft.com/office/drawing/2014/main" id="{5C16E776-845E-48A9-9B23-A1AD0D3F8764}"/>
              </a:ext>
            </a:extLst>
          </p:cNvPr>
          <p:cNvGrpSpPr/>
          <p:nvPr/>
        </p:nvGrpSpPr>
        <p:grpSpPr>
          <a:xfrm>
            <a:off x="4609370" y="3246606"/>
            <a:ext cx="3522863" cy="1587257"/>
            <a:chOff x="4609370" y="3408194"/>
            <a:chExt cx="3522863" cy="1492431"/>
          </a:xfrm>
        </p:grpSpPr>
        <p:cxnSp>
          <p:nvCxnSpPr>
            <p:cNvPr id="69" name="Straight Connector 68">
              <a:extLst>
                <a:ext uri="{FF2B5EF4-FFF2-40B4-BE49-F238E27FC236}">
                  <a16:creationId xmlns:a16="http://schemas.microsoft.com/office/drawing/2014/main" id="{EB5EC521-8B46-47A1-B6DA-246B6D04CEDA}"/>
                </a:ext>
              </a:extLst>
            </p:cNvPr>
            <p:cNvCxnSpPr>
              <a:cxnSpLocks/>
            </p:cNvCxnSpPr>
            <p:nvPr/>
          </p:nvCxnSpPr>
          <p:spPr>
            <a:xfrm>
              <a:off x="4609370" y="3408194"/>
              <a:ext cx="0" cy="1492431"/>
            </a:xfrm>
            <a:prstGeom prst="line">
              <a:avLst/>
            </a:prstGeom>
            <a:ln w="6350">
              <a:solidFill>
                <a:schemeClr val="bg1">
                  <a:lumMod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6E740E9-5D49-479F-840C-8461BBF95E13}"/>
                </a:ext>
              </a:extLst>
            </p:cNvPr>
            <p:cNvCxnSpPr>
              <a:cxnSpLocks/>
            </p:cNvCxnSpPr>
            <p:nvPr/>
          </p:nvCxnSpPr>
          <p:spPr>
            <a:xfrm>
              <a:off x="8132233" y="3408194"/>
              <a:ext cx="0" cy="1492431"/>
            </a:xfrm>
            <a:prstGeom prst="line">
              <a:avLst/>
            </a:prstGeom>
            <a:ln w="6350">
              <a:solidFill>
                <a:schemeClr val="bg1">
                  <a:lumMod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D838D6D-219F-4508-8EF8-7BEF92B92349}"/>
              </a:ext>
            </a:extLst>
          </p:cNvPr>
          <p:cNvGrpSpPr/>
          <p:nvPr/>
        </p:nvGrpSpPr>
        <p:grpSpPr>
          <a:xfrm>
            <a:off x="4609370" y="5127755"/>
            <a:ext cx="3522863" cy="1344860"/>
            <a:chOff x="4609370" y="3408194"/>
            <a:chExt cx="3522863" cy="1492431"/>
          </a:xfrm>
        </p:grpSpPr>
        <p:cxnSp>
          <p:nvCxnSpPr>
            <p:cNvPr id="53" name="Straight Connector 52">
              <a:extLst>
                <a:ext uri="{FF2B5EF4-FFF2-40B4-BE49-F238E27FC236}">
                  <a16:creationId xmlns:a16="http://schemas.microsoft.com/office/drawing/2014/main" id="{BAA04AFE-2E1C-4C6C-9659-9FAB937567B0}"/>
                </a:ext>
              </a:extLst>
            </p:cNvPr>
            <p:cNvCxnSpPr>
              <a:cxnSpLocks/>
            </p:cNvCxnSpPr>
            <p:nvPr/>
          </p:nvCxnSpPr>
          <p:spPr>
            <a:xfrm>
              <a:off x="4609370" y="3408194"/>
              <a:ext cx="0" cy="1492431"/>
            </a:xfrm>
            <a:prstGeom prst="line">
              <a:avLst/>
            </a:prstGeom>
            <a:ln w="6350">
              <a:solidFill>
                <a:schemeClr val="bg1">
                  <a:lumMod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FBE80C-5FAE-454D-A1BD-6FBAE94D127D}"/>
                </a:ext>
              </a:extLst>
            </p:cNvPr>
            <p:cNvCxnSpPr>
              <a:cxnSpLocks/>
            </p:cNvCxnSpPr>
            <p:nvPr/>
          </p:nvCxnSpPr>
          <p:spPr>
            <a:xfrm>
              <a:off x="8132233" y="3408194"/>
              <a:ext cx="0" cy="1492431"/>
            </a:xfrm>
            <a:prstGeom prst="line">
              <a:avLst/>
            </a:prstGeom>
            <a:ln w="6350">
              <a:solidFill>
                <a:schemeClr val="bg1">
                  <a:lumMod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87659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4CE5ADE-2C64-4BEE-B587-569ECE186040}"/>
              </a:ext>
            </a:extLst>
          </p:cNvPr>
          <p:cNvGraphicFramePr>
            <a:graphicFrameLocks noGrp="1"/>
          </p:cNvGraphicFramePr>
          <p:nvPr>
            <p:extLst>
              <p:ext uri="{D42A27DB-BD31-4B8C-83A1-F6EECF244321}">
                <p14:modId xmlns:p14="http://schemas.microsoft.com/office/powerpoint/2010/main" val="3436757153"/>
              </p:ext>
            </p:extLst>
          </p:nvPr>
        </p:nvGraphicFramePr>
        <p:xfrm>
          <a:off x="576454" y="1154254"/>
          <a:ext cx="11018520" cy="5401056"/>
        </p:xfrm>
        <a:graphic>
          <a:graphicData uri="http://schemas.openxmlformats.org/drawingml/2006/table">
            <a:tbl>
              <a:tblPr firstRow="1" bandRow="1">
                <a:tableStyleId>{2D5ABB26-0587-4C30-8999-92F81FD0307C}</a:tableStyleId>
              </a:tblPr>
              <a:tblGrid>
                <a:gridCol w="4777945">
                  <a:extLst>
                    <a:ext uri="{9D8B030D-6E8A-4147-A177-3AD203B41FA5}">
                      <a16:colId xmlns:a16="http://schemas.microsoft.com/office/drawing/2014/main" val="3183405701"/>
                    </a:ext>
                  </a:extLst>
                </a:gridCol>
                <a:gridCol w="2104528">
                  <a:extLst>
                    <a:ext uri="{9D8B030D-6E8A-4147-A177-3AD203B41FA5}">
                      <a16:colId xmlns:a16="http://schemas.microsoft.com/office/drawing/2014/main" val="2117536359"/>
                    </a:ext>
                  </a:extLst>
                </a:gridCol>
                <a:gridCol w="1942641">
                  <a:extLst>
                    <a:ext uri="{9D8B030D-6E8A-4147-A177-3AD203B41FA5}">
                      <a16:colId xmlns:a16="http://schemas.microsoft.com/office/drawing/2014/main" val="3688511357"/>
                    </a:ext>
                  </a:extLst>
                </a:gridCol>
                <a:gridCol w="2193406">
                  <a:extLst>
                    <a:ext uri="{9D8B030D-6E8A-4147-A177-3AD203B41FA5}">
                      <a16:colId xmlns:a16="http://schemas.microsoft.com/office/drawing/2014/main" val="2979816416"/>
                    </a:ext>
                  </a:extLst>
                </a:gridCol>
              </a:tblGrid>
              <a:tr h="191045">
                <a:tc>
                  <a:txBody>
                    <a:bodyPr/>
                    <a:lstStyle/>
                    <a:p>
                      <a:endParaRPr lang="en-US">
                        <a:solidFill>
                          <a:schemeClr val="tx1"/>
                        </a:solidFill>
                      </a:endParaRPr>
                    </a:p>
                  </a:txBody>
                  <a:tcPr anchor="ctr">
                    <a:lnB w="19050" cap="flat" cmpd="sng" algn="ctr">
                      <a:noFill/>
                      <a:prstDash val="solid"/>
                      <a:round/>
                      <a:headEnd type="none" w="med" len="med"/>
                      <a:tailEnd type="none" w="med" len="med"/>
                    </a:lnB>
                  </a:tcPr>
                </a:tc>
                <a:tc gridSpan="3">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3"/>
                          </a:solidFill>
                          <a:effectLst/>
                          <a:uLnTx/>
                          <a:uFillTx/>
                          <a:latin typeface="+mj-lt"/>
                          <a:ea typeface="+mn-ea"/>
                          <a:cs typeface="+mn-cs"/>
                        </a:rPr>
                        <a:t>Eligibility Matrix</a:t>
                      </a:r>
                    </a:p>
                  </a:txBody>
                  <a:tcPr anchor="ctr">
                    <a:lnB w="12700" cap="flat" cmpd="sng" algn="ctr">
                      <a:solidFill>
                        <a:schemeClr val="accent3"/>
                      </a:solidFill>
                      <a:prstDash val="solid"/>
                      <a:round/>
                      <a:headEnd type="none" w="med" len="med"/>
                      <a:tailEnd type="none" w="med" len="med"/>
                    </a:lnB>
                  </a:tcPr>
                </a:tc>
                <a:tc hMerge="1">
                  <a:txBody>
                    <a:bodyPr/>
                    <a:lstStyle/>
                    <a:p>
                      <a:pPr algn="ctr"/>
                      <a:endParaRPr lang="en-US">
                        <a:solidFill>
                          <a:schemeClr val="tx1"/>
                        </a:solidFill>
                        <a:latin typeface="+mj-lt"/>
                      </a:endParaRPr>
                    </a:p>
                  </a:txBody>
                  <a:tcPr anchor="ctr">
                    <a:lnB w="19050" cap="flat" cmpd="sng" algn="ctr">
                      <a:noFill/>
                      <a:prstDash val="solid"/>
                      <a:round/>
                      <a:headEnd type="none" w="med" len="med"/>
                      <a:tailEnd type="none" w="med" len="med"/>
                    </a:lnB>
                  </a:tcPr>
                </a:tc>
                <a:tc hMerge="1">
                  <a:txBody>
                    <a:bodyPr/>
                    <a:lstStyle/>
                    <a:p>
                      <a:pPr algn="ctr"/>
                      <a:endParaRPr lang="en-US">
                        <a:solidFill>
                          <a:schemeClr val="tx1"/>
                        </a:solidFill>
                        <a:latin typeface="+mj-lt"/>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1981463790"/>
                  </a:ext>
                </a:extLst>
              </a:tr>
              <a:tr h="191045">
                <a:tc>
                  <a:txBody>
                    <a:bodyPr/>
                    <a:lstStyle/>
                    <a:p>
                      <a:endParaRPr lang="en-US">
                        <a:solidFill>
                          <a:schemeClr val="tx1"/>
                        </a:solidFill>
                      </a:endParaRPr>
                    </a:p>
                  </a:txBody>
                  <a:tcPr anchor="ctr">
                    <a:lnT>
                      <a:noFill/>
                    </a:lnT>
                    <a:lnB w="12700" cap="flat" cmpd="sng" algn="ctr">
                      <a:solidFill>
                        <a:schemeClr val="accent1"/>
                      </a:solidFill>
                      <a:prstDash val="solid"/>
                      <a:round/>
                      <a:headEnd type="none" w="med" len="med"/>
                      <a:tailEnd type="none" w="med" len="med"/>
                    </a:lnB>
                  </a:tcPr>
                </a:tc>
                <a:tc>
                  <a:txBody>
                    <a:bodyPr/>
                    <a:lstStyle/>
                    <a:p>
                      <a:pPr algn="ctr"/>
                      <a:r>
                        <a:rPr lang="en-US">
                          <a:solidFill>
                            <a:schemeClr val="tx1"/>
                          </a:solidFill>
                          <a:latin typeface="+mj-lt"/>
                        </a:rPr>
                        <a:t>List</a:t>
                      </a:r>
                    </a:p>
                  </a:txBody>
                  <a:tcPr anchor="ctr">
                    <a:lnT w="12700"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solidFill>
                            <a:schemeClr val="tx1"/>
                          </a:solidFill>
                          <a:latin typeface="+mj-lt"/>
                        </a:rPr>
                        <a:t>Trial</a:t>
                      </a:r>
                    </a:p>
                  </a:txBody>
                  <a:tcPr anchor="ctr">
                    <a:lnT w="12700"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a:solidFill>
                            <a:schemeClr val="tx1"/>
                          </a:solidFill>
                          <a:latin typeface="+mj-lt"/>
                        </a:rPr>
                        <a:t>Transact</a:t>
                      </a:r>
                    </a:p>
                  </a:txBody>
                  <a:tcPr anchor="ctr">
                    <a:lnT w="12700"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637647300"/>
                  </a:ext>
                </a:extLst>
              </a:tr>
              <a:tr h="229254">
                <a:tc>
                  <a:txBody>
                    <a:bodyPr/>
                    <a:lstStyle/>
                    <a:p>
                      <a:pPr marL="403225" marR="0" lvl="0" indent="0" algn="l" defTabSz="932742" rtl="0" eaLnBrk="1" fontAlgn="auto" latinLnBrk="0" hangingPunct="1">
                        <a:lnSpc>
                          <a:spcPct val="100000"/>
                        </a:lnSpc>
                        <a:spcBef>
                          <a:spcPts val="0"/>
                        </a:spcBef>
                        <a:spcAft>
                          <a:spcPts val="0"/>
                        </a:spcAft>
                        <a:buClrTx/>
                        <a:buSzTx/>
                        <a:buFontTx/>
                        <a:buNone/>
                        <a:tabLst/>
                        <a:defRPr/>
                      </a:pPr>
                      <a:r>
                        <a:rPr lang="en-US" sz="1800" b="0" kern="1200">
                          <a:solidFill>
                            <a:schemeClr val="accent3"/>
                          </a:solidFill>
                          <a:latin typeface="+mj-lt"/>
                          <a:ea typeface="+mn-ea"/>
                          <a:cs typeface="+mn-cs"/>
                        </a:rPr>
                        <a:t>Technical</a:t>
                      </a:r>
                    </a:p>
                  </a:txBody>
                  <a:tcPr marT="82296" marB="82296" anchor="ctr">
                    <a:lnL w="6350" cap="flat" cmpd="sng" algn="ctr">
                      <a:no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a:solidFill>
                          <a:schemeClr val="tx1"/>
                        </a:solidFill>
                        <a:latin typeface="Symbol" panose="05050102010706020507" pitchFamily="18" charset="2"/>
                      </a:endParaRPr>
                    </a:p>
                  </a:txBody>
                  <a:tcPr anchor="ctr">
                    <a:lnL>
                      <a:noFill/>
                    </a:lnL>
                    <a:lnR>
                      <a:noFill/>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a:solidFill>
                          <a:schemeClr val="tx1"/>
                        </a:solidFill>
                        <a:latin typeface="Symbol" panose="05050102010706020507" pitchFamily="18" charset="2"/>
                      </a:endParaRPr>
                    </a:p>
                  </a:txBody>
                  <a:tcPr anchor="ctr">
                    <a:lnL>
                      <a:noFill/>
                    </a:lnL>
                    <a:lnR>
                      <a:noFill/>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a:solidFill>
                          <a:schemeClr val="tx1"/>
                        </a:solidFill>
                        <a:latin typeface="Symbol" panose="05050102010706020507" pitchFamily="18" charset="2"/>
                      </a:endParaRPr>
                    </a:p>
                  </a:txBody>
                  <a:tcPr anchor="ctr">
                    <a:lnL>
                      <a:noFill/>
                    </a:lnL>
                    <a:lnR w="635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289862"/>
                  </a:ext>
                </a:extLst>
              </a:tr>
              <a:tr h="175125">
                <a:tc>
                  <a:txBody>
                    <a:bodyPr/>
                    <a:lstStyle/>
                    <a:p>
                      <a:r>
                        <a:rPr lang="en-US" sz="1600">
                          <a:solidFill>
                            <a:schemeClr val="tx1"/>
                          </a:solidFill>
                          <a:latin typeface="+mn-lt"/>
                        </a:rPr>
                        <a:t>Onboarding</a:t>
                      </a: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600">
                          <a:solidFill>
                            <a:schemeClr val="tx1"/>
                          </a:solidFill>
                          <a:latin typeface="+mn-lt"/>
                          <a:sym typeface="Symbol" panose="05050102010706020507" pitchFamily="18" charset="2"/>
                        </a:rPr>
                        <a:t></a:t>
                      </a: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600">
                          <a:solidFill>
                            <a:schemeClr val="tx1"/>
                          </a:solidFill>
                          <a:latin typeface="+mn-lt"/>
                          <a:sym typeface="Symbol" panose="05050102010706020507" pitchFamily="18" charset="2"/>
                        </a:rPr>
                        <a:t></a:t>
                      </a: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600">
                          <a:solidFill>
                            <a:schemeClr val="tx1"/>
                          </a:solidFill>
                          <a:latin typeface="+mn-lt"/>
                          <a:sym typeface="Symbol" panose="05050102010706020507" pitchFamily="18" charset="2"/>
                        </a:rPr>
                        <a:t></a:t>
                      </a:r>
                      <a:endParaRPr lang="en-US" sz="1600">
                        <a:solidFill>
                          <a:schemeClr val="tx1"/>
                        </a:solidFill>
                        <a:latin typeface="+mn-lt"/>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7732072"/>
                  </a:ext>
                </a:extLst>
              </a:tr>
              <a:tr h="17512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tx1"/>
                          </a:solidFill>
                          <a:latin typeface="+mn-lt"/>
                        </a:rPr>
                        <a:t>Technical Support</a:t>
                      </a: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solidFill>
                            <a:schemeClr val="tx1"/>
                          </a:solidFill>
                          <a:latin typeface="+mn-lt"/>
                          <a:sym typeface="Symbol" panose="05050102010706020507" pitchFamily="18" charset="2"/>
                        </a:rPr>
                        <a:t></a:t>
                      </a: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9483829"/>
                  </a:ext>
                </a:extLst>
              </a:tr>
              <a:tr h="17512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olidFill>
                            <a:schemeClr val="tx1"/>
                          </a:solidFill>
                          <a:latin typeface="+mn-lt"/>
                        </a:rPr>
                        <a:t>Application </a:t>
                      </a:r>
                      <a:r>
                        <a:rPr lang="en-US" sz="1600" err="1">
                          <a:solidFill>
                            <a:schemeClr val="tx1"/>
                          </a:solidFill>
                          <a:latin typeface="+mn-lt"/>
                        </a:rPr>
                        <a:t>Design+Architecture</a:t>
                      </a:r>
                      <a:r>
                        <a:rPr lang="en-US" sz="1600">
                          <a:solidFill>
                            <a:schemeClr val="tx1"/>
                          </a:solidFill>
                          <a:latin typeface="+mn-lt"/>
                        </a:rPr>
                        <a:t> </a:t>
                      </a: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9417090"/>
                  </a:ext>
                </a:extLst>
              </a:tr>
              <a:tr h="175125">
                <a:tc>
                  <a:txBody>
                    <a:bodyPr/>
                    <a:lstStyle/>
                    <a:p>
                      <a:r>
                        <a:rPr lang="en-US" sz="1600">
                          <a:solidFill>
                            <a:schemeClr val="tx1"/>
                          </a:solidFill>
                          <a:latin typeface="+mn-lt"/>
                        </a:rPr>
                        <a:t>Azure Sponsorship for Dev/Test</a:t>
                      </a: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4244224"/>
                  </a:ext>
                </a:extLst>
              </a:tr>
              <a:tr h="229254">
                <a:tc>
                  <a:txBody>
                    <a:bodyPr/>
                    <a:lstStyle/>
                    <a:p>
                      <a:pPr marL="403225" marR="0" lvl="0" indent="0" algn="l" defTabSz="932742" rtl="0" eaLnBrk="1" fontAlgn="auto" latinLnBrk="0" hangingPunct="1">
                        <a:lnSpc>
                          <a:spcPct val="100000"/>
                        </a:lnSpc>
                        <a:spcBef>
                          <a:spcPts val="0"/>
                        </a:spcBef>
                        <a:spcAft>
                          <a:spcPts val="0"/>
                        </a:spcAft>
                        <a:buClrTx/>
                        <a:buSzTx/>
                        <a:buFontTx/>
                        <a:buNone/>
                        <a:tabLst/>
                        <a:defRPr/>
                      </a:pPr>
                      <a:r>
                        <a:rPr lang="en-US" sz="1800" b="0" kern="1200">
                          <a:solidFill>
                            <a:schemeClr val="accent3"/>
                          </a:solidFill>
                          <a:latin typeface="+mj-lt"/>
                          <a:ea typeface="+mn-ea"/>
                          <a:cs typeface="+mn-cs"/>
                        </a:rPr>
                        <a:t>Co-Market</a:t>
                      </a:r>
                    </a:p>
                  </a:txBody>
                  <a:tcPr marT="82296" marB="82296"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a:solidFill>
                          <a:schemeClr val="tx1"/>
                        </a:solidFill>
                        <a:latin typeface="Symbol" panose="05050102010706020507" pitchFamily="18" charset="2"/>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a:solidFill>
                          <a:schemeClr val="tx1"/>
                        </a:solidFill>
                        <a:latin typeface="Symbol" panose="05050102010706020507" pitchFamily="18" charset="2"/>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a:solidFill>
                          <a:schemeClr val="tx1"/>
                        </a:solidFill>
                        <a:latin typeface="Symbol" panose="05050102010706020507" pitchFamily="18" charset="2"/>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2834046"/>
                  </a:ext>
                </a:extLst>
              </a:tr>
              <a:tr h="175125">
                <a:tc>
                  <a:txBody>
                    <a:bodyPr/>
                    <a:lstStyle/>
                    <a:p>
                      <a:r>
                        <a:rPr lang="en-US" sz="1600" err="1">
                          <a:solidFill>
                            <a:schemeClr val="tx1"/>
                          </a:solidFill>
                          <a:latin typeface="+mn-lt"/>
                        </a:rPr>
                        <a:t>GTM</a:t>
                      </a:r>
                      <a:r>
                        <a:rPr lang="en-US" sz="1600">
                          <a:solidFill>
                            <a:schemeClr val="tx1"/>
                          </a:solidFill>
                          <a:latin typeface="+mn-lt"/>
                        </a:rPr>
                        <a:t> Launch Fundamentals</a:t>
                      </a: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9433905"/>
                  </a:ext>
                </a:extLst>
              </a:tr>
              <a:tr h="175125">
                <a:tc>
                  <a:txBody>
                    <a:bodyPr/>
                    <a:lstStyle/>
                    <a:p>
                      <a:r>
                        <a:rPr lang="en-US" sz="1600">
                          <a:solidFill>
                            <a:schemeClr val="tx1"/>
                          </a:solidFill>
                          <a:latin typeface="+mn-lt"/>
                        </a:rPr>
                        <a:t>Microsoft Marketing Campaign Inclusion</a:t>
                      </a: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4364683"/>
                  </a:ext>
                </a:extLst>
              </a:tr>
              <a:tr h="175125">
                <a:tc>
                  <a:txBody>
                    <a:bodyPr/>
                    <a:lstStyle/>
                    <a:p>
                      <a:r>
                        <a:rPr lang="en-US" sz="1600">
                          <a:solidFill>
                            <a:schemeClr val="tx1"/>
                          </a:solidFill>
                          <a:latin typeface="+mn-lt"/>
                        </a:rPr>
                        <a:t>Merchandising and MSFT Sites Promotion</a:t>
                      </a: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1026231"/>
                  </a:ext>
                </a:extLst>
              </a:tr>
              <a:tr h="229254">
                <a:tc>
                  <a:txBody>
                    <a:bodyPr/>
                    <a:lstStyle/>
                    <a:p>
                      <a:pPr marL="403225" marR="0" lvl="0" indent="0" algn="l" defTabSz="932742" rtl="0" eaLnBrk="1" fontAlgn="auto" latinLnBrk="0" hangingPunct="1">
                        <a:lnSpc>
                          <a:spcPct val="100000"/>
                        </a:lnSpc>
                        <a:spcBef>
                          <a:spcPts val="0"/>
                        </a:spcBef>
                        <a:spcAft>
                          <a:spcPts val="0"/>
                        </a:spcAft>
                        <a:buClrTx/>
                        <a:buSzTx/>
                        <a:buFontTx/>
                        <a:buNone/>
                        <a:tabLst/>
                        <a:defRPr/>
                      </a:pPr>
                      <a:r>
                        <a:rPr lang="en-US" sz="1800" b="0">
                          <a:solidFill>
                            <a:schemeClr val="accent3"/>
                          </a:solidFill>
                          <a:latin typeface="+mj-lt"/>
                        </a:rPr>
                        <a:t>Co-Sell</a:t>
                      </a:r>
                    </a:p>
                  </a:txBody>
                  <a:tcPr marT="82296" marB="82296"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a:solidFill>
                          <a:schemeClr val="tx1"/>
                        </a:solidFill>
                        <a:latin typeface="Symbol" panose="05050102010706020507" pitchFamily="18" charset="2"/>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a:solidFill>
                          <a:schemeClr val="tx1"/>
                        </a:solidFill>
                        <a:latin typeface="Symbol" panose="05050102010706020507" pitchFamily="18" charset="2"/>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a:solidFill>
                          <a:schemeClr val="tx1"/>
                        </a:solidFill>
                        <a:latin typeface="Symbol" panose="05050102010706020507" pitchFamily="18" charset="2"/>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4152783"/>
                  </a:ext>
                </a:extLst>
              </a:tr>
              <a:tr h="175125">
                <a:tc>
                  <a:txBody>
                    <a:bodyPr/>
                    <a:lstStyle/>
                    <a:p>
                      <a:r>
                        <a:rPr lang="en-US" sz="1600">
                          <a:solidFill>
                            <a:schemeClr val="tx1"/>
                          </a:solidFill>
                          <a:latin typeface="+mn-lt"/>
                        </a:rPr>
                        <a:t>Azure Sponsorship for Customer Trials/</a:t>
                      </a:r>
                      <a:r>
                        <a:rPr lang="en-US" sz="1600" err="1">
                          <a:solidFill>
                            <a:schemeClr val="tx1"/>
                          </a:solidFill>
                          <a:latin typeface="+mn-lt"/>
                        </a:rPr>
                        <a:t>POC</a:t>
                      </a:r>
                      <a:endParaRPr lang="en-US" sz="1600">
                        <a:solidFill>
                          <a:schemeClr val="tx1"/>
                        </a:solidFill>
                        <a:latin typeface="+mn-lt"/>
                      </a:endParaRP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600">
                          <a:solidFill>
                            <a:schemeClr val="tx1"/>
                          </a:solidFill>
                          <a:latin typeface="+mn-lt"/>
                          <a:sym typeface="Symbol" panose="05050102010706020507" pitchFamily="18" charset="2"/>
                        </a:rPr>
                        <a:t></a:t>
                      </a: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8706351"/>
                  </a:ext>
                </a:extLst>
              </a:tr>
              <a:tr h="175125">
                <a:tc>
                  <a:txBody>
                    <a:bodyPr/>
                    <a:lstStyle/>
                    <a:p>
                      <a:r>
                        <a:rPr lang="en-US" sz="1600">
                          <a:solidFill>
                            <a:schemeClr val="tx1"/>
                          </a:solidFill>
                          <a:latin typeface="+mn-lt"/>
                        </a:rPr>
                        <a:t>Marketplace Co-sell Leads Qualification</a:t>
                      </a: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 typeface="Arial" panose="020B0604020202020204" pitchFamily="34" charset="0"/>
                        <a:buNone/>
                      </a:pPr>
                      <a:r>
                        <a:rPr lang="en-US" sz="1600">
                          <a:solidFill>
                            <a:schemeClr val="tx1"/>
                          </a:solidFill>
                          <a:latin typeface="+mn-lt"/>
                          <a:sym typeface="Symbol" panose="05050102010706020507" pitchFamily="18" charset="2"/>
                        </a:rPr>
                        <a:t></a:t>
                      </a:r>
                      <a:endParaRPr lang="en-US" sz="1600">
                        <a:solidFill>
                          <a:schemeClr val="tx1"/>
                        </a:solidFill>
                        <a:latin typeface="+mn-lt"/>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9952699"/>
                  </a:ext>
                </a:extLst>
              </a:tr>
              <a:tr h="175125">
                <a:tc>
                  <a:txBody>
                    <a:bodyPr/>
                    <a:lstStyle/>
                    <a:p>
                      <a:r>
                        <a:rPr lang="en-US" sz="1600">
                          <a:solidFill>
                            <a:schemeClr val="tx1"/>
                          </a:solidFill>
                          <a:latin typeface="+mn-lt"/>
                        </a:rPr>
                        <a:t>Co-Sell White Glove Onboarding (Startups)</a:t>
                      </a:r>
                    </a:p>
                  </a:txBody>
                  <a:tcPr anchor="ctr">
                    <a:lnL w="6350" cap="flat" cmpd="sng" algn="ctr">
                      <a:no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sym typeface="Symbol" panose="05050102010706020507" pitchFamily="18" charset="2"/>
                        </a:rPr>
                        <a:t></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a:txBody>
                  <a:tcPr anchor="ctr">
                    <a:lnL>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5242863"/>
                  </a:ext>
                </a:extLst>
              </a:tr>
            </a:tbl>
          </a:graphicData>
        </a:graphic>
      </p:graphicFrame>
      <p:sp>
        <p:nvSpPr>
          <p:cNvPr id="6" name="Title 5">
            <a:extLst>
              <a:ext uri="{FF2B5EF4-FFF2-40B4-BE49-F238E27FC236}">
                <a16:creationId xmlns:a16="http://schemas.microsoft.com/office/drawing/2014/main" id="{9CEEC7CC-076A-4359-BFD3-E6C44FA51CB3}"/>
              </a:ext>
            </a:extLst>
          </p:cNvPr>
          <p:cNvSpPr>
            <a:spLocks noGrp="1"/>
          </p:cNvSpPr>
          <p:nvPr>
            <p:ph type="title"/>
          </p:nvPr>
        </p:nvSpPr>
        <p:spPr>
          <a:xfrm>
            <a:off x="588263" y="457200"/>
            <a:ext cx="11018520" cy="861774"/>
          </a:xfrm>
        </p:spPr>
        <p:txBody>
          <a:bodyPr/>
          <a:lstStyle/>
          <a:p>
            <a:r>
              <a:rPr lang="en-US">
                <a:solidFill>
                  <a:schemeClr val="accent3"/>
                </a:solidFill>
              </a:rPr>
              <a:t>Marketplace</a:t>
            </a:r>
            <a:r>
              <a:rPr lang="en-US"/>
              <a:t> Benefits Overview</a:t>
            </a:r>
            <a:br>
              <a:rPr lang="en-US"/>
            </a:br>
            <a:r>
              <a:rPr lang="en-US" sz="2000"/>
              <a:t>Benefits are FREE to all publishers and new offers. </a:t>
            </a:r>
            <a:endParaRPr lang="en-US"/>
          </a:p>
        </p:txBody>
      </p:sp>
      <p:sp>
        <p:nvSpPr>
          <p:cNvPr id="15" name="Move_E7C2" title="Icon of four arrows pointing away from eachother">
            <a:extLst>
              <a:ext uri="{FF2B5EF4-FFF2-40B4-BE49-F238E27FC236}">
                <a16:creationId xmlns:a16="http://schemas.microsoft.com/office/drawing/2014/main" id="{BC65E69A-C0C3-451A-AABF-60A760A7B3B9}"/>
              </a:ext>
            </a:extLst>
          </p:cNvPr>
          <p:cNvSpPr>
            <a:spLocks noChangeAspect="1" noEditPoints="1"/>
          </p:cNvSpPr>
          <p:nvPr/>
        </p:nvSpPr>
        <p:spPr bwMode="auto">
          <a:xfrm>
            <a:off x="647826" y="3732688"/>
            <a:ext cx="297602" cy="297676"/>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9050"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people_8" title="Icon of two people with an arrow pointing to the right">
            <a:extLst>
              <a:ext uri="{FF2B5EF4-FFF2-40B4-BE49-F238E27FC236}">
                <a16:creationId xmlns:a16="http://schemas.microsoft.com/office/drawing/2014/main" id="{906D2CD8-424D-48C6-BF14-3E8ED413D03F}"/>
              </a:ext>
            </a:extLst>
          </p:cNvPr>
          <p:cNvSpPr>
            <a:spLocks noChangeAspect="1" noEditPoints="1"/>
          </p:cNvSpPr>
          <p:nvPr/>
        </p:nvSpPr>
        <p:spPr bwMode="auto">
          <a:xfrm>
            <a:off x="647826" y="5191377"/>
            <a:ext cx="267066" cy="250243"/>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people_23" title="Icon of a person with a chat bubble above them">
            <a:extLst>
              <a:ext uri="{FF2B5EF4-FFF2-40B4-BE49-F238E27FC236}">
                <a16:creationId xmlns:a16="http://schemas.microsoft.com/office/drawing/2014/main" id="{BDF9DBE0-A0D9-405C-8B0F-41934693B5FE}"/>
              </a:ext>
            </a:extLst>
          </p:cNvPr>
          <p:cNvSpPr>
            <a:spLocks noChangeAspect="1" noEditPoints="1"/>
          </p:cNvSpPr>
          <p:nvPr/>
        </p:nvSpPr>
        <p:spPr bwMode="auto">
          <a:xfrm>
            <a:off x="647826" y="1946734"/>
            <a:ext cx="289870" cy="286802"/>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9880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ECEF203E-2CAD-4188-AA07-27F8644443D4}"/>
              </a:ext>
            </a:extLst>
          </p:cNvPr>
          <p:cNvSpPr/>
          <p:nvPr/>
        </p:nvSpPr>
        <p:spPr bwMode="auto">
          <a:xfrm>
            <a:off x="2952487" y="587219"/>
            <a:ext cx="2026066" cy="2026045"/>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00D34E03-C214-45E6-B790-09A4388D6F9A}"/>
              </a:ext>
            </a:extLst>
          </p:cNvPr>
          <p:cNvSpPr/>
          <p:nvPr/>
        </p:nvSpPr>
        <p:spPr bwMode="auto">
          <a:xfrm>
            <a:off x="3023760" y="658492"/>
            <a:ext cx="1883520" cy="1883500"/>
          </a:xfrm>
          <a:prstGeom prst="ellipse">
            <a:avLst/>
          </a:prstGeom>
          <a:solidFill>
            <a:schemeClr val="accent3"/>
          </a:solidFill>
          <a:ln w="31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8EEFB4E7-8457-433F-8EFF-470DB8ECCC73}"/>
              </a:ext>
            </a:extLst>
          </p:cNvPr>
          <p:cNvSpPr/>
          <p:nvPr/>
        </p:nvSpPr>
        <p:spPr>
          <a:xfrm>
            <a:off x="2911420" y="491569"/>
            <a:ext cx="2108200" cy="1947182"/>
          </a:xfrm>
          <a:custGeom>
            <a:avLst/>
            <a:gdLst>
              <a:gd name="connsiteX0" fmla="*/ 0 w 3245303"/>
              <a:gd name="connsiteY0" fmla="*/ 0 h 1947182"/>
              <a:gd name="connsiteX1" fmla="*/ 3245303 w 3245303"/>
              <a:gd name="connsiteY1" fmla="*/ 0 h 1947182"/>
              <a:gd name="connsiteX2" fmla="*/ 3245303 w 3245303"/>
              <a:gd name="connsiteY2" fmla="*/ 1947182 h 1947182"/>
              <a:gd name="connsiteX3" fmla="*/ 0 w 3245303"/>
              <a:gd name="connsiteY3" fmla="*/ 1947182 h 1947182"/>
              <a:gd name="connsiteX4" fmla="*/ 0 w 3245303"/>
              <a:gd name="connsiteY4" fmla="*/ 0 h 1947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5303" h="1947182">
                <a:moveTo>
                  <a:pt x="0" y="0"/>
                </a:moveTo>
                <a:lnTo>
                  <a:pt x="3245303" y="0"/>
                </a:lnTo>
                <a:lnTo>
                  <a:pt x="3245303" y="1947182"/>
                </a:lnTo>
                <a:lnTo>
                  <a:pt x="0" y="1947182"/>
                </a:lnTo>
                <a:lnTo>
                  <a:pt x="0" y="0"/>
                </a:lnTo>
                <a:close/>
              </a:path>
            </a:pathLst>
          </a:custGeom>
          <a:noFill/>
          <a:ln w="3175">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274320" rIns="182880" bIns="91440" numCol="1" spcCol="1270" anchor="ctr" anchorCtr="0">
            <a:noAutofit/>
          </a:bodyPr>
          <a:lstStyle/>
          <a:p>
            <a:pPr lvl="0" algn="ctr">
              <a:spcBef>
                <a:spcPts val="1200"/>
              </a:spcBef>
              <a:defRPr/>
            </a:pPr>
            <a:r>
              <a:rPr lang="en-US" sz="1600" kern="0">
                <a:solidFill>
                  <a:schemeClr val="bg1"/>
                </a:solidFill>
                <a:latin typeface="Segoe UI (Body)"/>
              </a:rPr>
              <a:t>AZURE MARKETPLACE</a:t>
            </a:r>
          </a:p>
          <a:p>
            <a:pPr lvl="0" algn="ctr">
              <a:spcBef>
                <a:spcPts val="1200"/>
              </a:spcBef>
              <a:defRPr/>
            </a:pPr>
            <a:r>
              <a:rPr lang="en-US" sz="1600" kern="0">
                <a:solidFill>
                  <a:schemeClr val="bg1"/>
                </a:solidFill>
                <a:latin typeface="Segoe UI (Body)"/>
              </a:rPr>
              <a:t>PARTNER</a:t>
            </a:r>
            <a:br>
              <a:rPr lang="en-US" sz="1600" kern="0">
                <a:solidFill>
                  <a:schemeClr val="bg1"/>
                </a:solidFill>
                <a:latin typeface="Segoe UI (Body)"/>
              </a:rPr>
            </a:br>
            <a:r>
              <a:rPr lang="en-US" sz="1600" kern="0">
                <a:solidFill>
                  <a:schemeClr val="bg1"/>
                </a:solidFill>
                <a:latin typeface="Segoe UI (Body)"/>
              </a:rPr>
              <a:t>REFERENCE</a:t>
            </a:r>
            <a:endParaRPr lang="en-US" sz="1600" kern="1200">
              <a:solidFill>
                <a:schemeClr val="bg1"/>
              </a:solidFill>
              <a:latin typeface="Segoe UI Light" panose="020B0502040204020203" pitchFamily="34" charset="0"/>
              <a:cs typeface="Segoe UI Light" panose="020B0502040204020203" pitchFamily="34" charset="0"/>
            </a:endParaRPr>
          </a:p>
        </p:txBody>
      </p:sp>
      <p:cxnSp>
        <p:nvCxnSpPr>
          <p:cNvPr id="31" name="Straight Connector 30">
            <a:extLst>
              <a:ext uri="{FF2B5EF4-FFF2-40B4-BE49-F238E27FC236}">
                <a16:creationId xmlns:a16="http://schemas.microsoft.com/office/drawing/2014/main" id="{2AA691AF-F69A-4501-A5DE-31B4CFD6C5A9}"/>
              </a:ext>
            </a:extLst>
          </p:cNvPr>
          <p:cNvCxnSpPr>
            <a:cxnSpLocks/>
          </p:cNvCxnSpPr>
          <p:nvPr/>
        </p:nvCxnSpPr>
        <p:spPr>
          <a:xfrm>
            <a:off x="3635604" y="1548446"/>
            <a:ext cx="659820" cy="0"/>
          </a:xfrm>
          <a:prstGeom prst="line">
            <a:avLst/>
          </a:prstGeom>
          <a:no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32" name="TextBox 31">
            <a:extLst>
              <a:ext uri="{FF2B5EF4-FFF2-40B4-BE49-F238E27FC236}">
                <a16:creationId xmlns:a16="http://schemas.microsoft.com/office/drawing/2014/main" id="{DDC4D66E-4876-4340-8C43-BFFC72E7C0AE}"/>
              </a:ext>
            </a:extLst>
          </p:cNvPr>
          <p:cNvSpPr txBox="1"/>
          <p:nvPr/>
        </p:nvSpPr>
        <p:spPr>
          <a:xfrm>
            <a:off x="290384" y="7317044"/>
            <a:ext cx="2584140" cy="457135"/>
          </a:xfrm>
          <a:prstGeom prst="rect">
            <a:avLst/>
          </a:prstGeom>
          <a:solidFill>
            <a:srgbClr val="0078D7"/>
          </a:solidFill>
        </p:spPr>
        <p:txBody>
          <a:bodyPr wrap="square" rtlCol="0" anchor="ctr">
            <a:normAutofit fontScale="92500"/>
          </a:bodyPr>
          <a:lstStyle/>
          <a:p>
            <a:pPr marL="0" marR="0" lvl="0" indent="0" algn="ctr" defTabSz="914367" rtl="0" eaLnBrk="1" fontAlgn="auto" latinLnBrk="0" hangingPunct="1">
              <a:spcBef>
                <a:spcPts val="0"/>
              </a:spcBef>
              <a:spcAft>
                <a:spcPts val="0"/>
              </a:spcAft>
              <a:buClrTx/>
              <a:buSzTx/>
              <a:buFontTx/>
              <a:buNone/>
              <a:tabLst/>
              <a:defRPr/>
            </a:pPr>
            <a:r>
              <a:rPr kumimoji="0" lang="en-US" sz="1400" b="1" i="0" u="sng" strike="noStrike" kern="1200" cap="all" normalizeH="0" baseline="0" noProof="0">
                <a:ln>
                  <a:noFill/>
                </a:ln>
                <a:solidFill>
                  <a:srgbClr val="FFFFFF"/>
                </a:solidFill>
                <a:effectLst/>
                <a:uLnTx/>
                <a:uFillTx/>
                <a:latin typeface="Segoe UI" charset="0"/>
                <a:ea typeface="Segoe UI" charset="0"/>
                <a:cs typeface="Segoe UI" charset="0"/>
              </a:rPr>
              <a:t>VIEW THE CUSTOMER STORY</a:t>
            </a:r>
          </a:p>
        </p:txBody>
      </p:sp>
      <p:sp>
        <p:nvSpPr>
          <p:cNvPr id="34" name="Title 3">
            <a:extLst>
              <a:ext uri="{FF2B5EF4-FFF2-40B4-BE49-F238E27FC236}">
                <a16:creationId xmlns:a16="http://schemas.microsoft.com/office/drawing/2014/main" id="{E5B41C65-C149-49BC-8E2C-1807926ABDA7}"/>
              </a:ext>
            </a:extLst>
          </p:cNvPr>
          <p:cNvSpPr txBox="1">
            <a:spLocks/>
          </p:cNvSpPr>
          <p:nvPr/>
        </p:nvSpPr>
        <p:spPr>
          <a:xfrm>
            <a:off x="582614" y="3308526"/>
            <a:ext cx="11026774" cy="2960511"/>
          </a:xfrm>
          <a:prstGeom prst="rect">
            <a:avLst/>
          </a:prstGeom>
          <a:ln w="6350">
            <a:solidFill>
              <a:schemeClr val="bg1">
                <a:lumMod val="75000"/>
              </a:schemeClr>
            </a:solidFill>
          </a:ln>
        </p:spPr>
        <p:txBody>
          <a:bodyPr lIns="731520"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800" i="1" spc="0">
              <a:solidFill>
                <a:schemeClr val="tx1"/>
              </a:solidFill>
            </a:endParaRPr>
          </a:p>
        </p:txBody>
      </p:sp>
      <p:grpSp>
        <p:nvGrpSpPr>
          <p:cNvPr id="56" name="Group 55">
            <a:extLst>
              <a:ext uri="{FF2B5EF4-FFF2-40B4-BE49-F238E27FC236}">
                <a16:creationId xmlns:a16="http://schemas.microsoft.com/office/drawing/2014/main" id="{0BF0967D-9E1B-45A8-A7A5-61E30EE1C188}"/>
              </a:ext>
            </a:extLst>
          </p:cNvPr>
          <p:cNvGrpSpPr/>
          <p:nvPr/>
        </p:nvGrpSpPr>
        <p:grpSpPr>
          <a:xfrm>
            <a:off x="5327240" y="3341978"/>
            <a:ext cx="6282148" cy="2893607"/>
            <a:chOff x="5105399" y="3319243"/>
            <a:chExt cx="6282148" cy="2893607"/>
          </a:xfrm>
        </p:grpSpPr>
        <p:sp>
          <p:nvSpPr>
            <p:cNvPr id="42" name="Text Placeholder 46">
              <a:extLst>
                <a:ext uri="{FF2B5EF4-FFF2-40B4-BE49-F238E27FC236}">
                  <a16:creationId xmlns:a16="http://schemas.microsoft.com/office/drawing/2014/main" id="{75C85D60-8AD4-411C-98C5-E1447DD6A37F}"/>
                </a:ext>
              </a:extLst>
            </p:cNvPr>
            <p:cNvSpPr txBox="1">
              <a:spLocks/>
            </p:cNvSpPr>
            <p:nvPr/>
          </p:nvSpPr>
          <p:spPr>
            <a:xfrm>
              <a:off x="5105399" y="3319243"/>
              <a:ext cx="6282147" cy="2024156"/>
            </a:xfrm>
            <a:prstGeom prst="rect">
              <a:avLst/>
            </a:prstGeom>
          </p:spPr>
          <p:txBody>
            <a:bodyPr vert="horz" lIns="91427" tIns="45713" rIns="91427" bIns="45713"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1200"/>
                </a:spcBef>
                <a:spcAft>
                  <a:spcPts val="0"/>
                </a:spcAft>
                <a:buClrTx/>
                <a:buSzTx/>
                <a:buFontTx/>
                <a:buNone/>
                <a:tabLst/>
                <a:defRPr/>
              </a:pPr>
              <a:r>
                <a:rPr kumimoji="0" lang="en-US" sz="1800" b="0" i="1" u="none" strike="noStrike" kern="1200" cap="none" normalizeH="0" baseline="0" noProof="0">
                  <a:ln>
                    <a:noFill/>
                  </a:ln>
                  <a:solidFill>
                    <a:schemeClr val="tx1"/>
                  </a:solidFill>
                  <a:effectLst/>
                  <a:uLnTx/>
                  <a:uFillTx/>
                  <a:ea typeface="+mn-ea"/>
                  <a:cs typeface="+mn-cs"/>
                </a:rPr>
                <a:t>“The opportunities resulting from the thousands of Azure marketplace leads when Chef and Microsoft partner to co-sell a deal, the agreements close </a:t>
              </a:r>
              <a:r>
                <a:rPr kumimoji="0" lang="en-US" sz="1800" i="1" u="none" strike="noStrike" kern="1200" cap="none" normalizeH="0" baseline="0" noProof="0">
                  <a:ln>
                    <a:noFill/>
                  </a:ln>
                  <a:solidFill>
                    <a:schemeClr val="tx1"/>
                  </a:solidFill>
                  <a:effectLst/>
                  <a:uLnTx/>
                  <a:uFillTx/>
                  <a:latin typeface="+mj-lt"/>
                  <a:ea typeface="+mn-ea"/>
                  <a:cs typeface="+mn-cs"/>
                </a:rPr>
                <a:t>25</a:t>
              </a:r>
              <a:r>
                <a:rPr kumimoji="0" lang="en-US" sz="1800" b="1" i="1" u="none" strike="noStrike" kern="1200" cap="none" normalizeH="0" baseline="0" noProof="0">
                  <a:ln>
                    <a:noFill/>
                  </a:ln>
                  <a:solidFill>
                    <a:schemeClr val="tx1"/>
                  </a:solidFill>
                  <a:effectLst/>
                  <a:uLnTx/>
                  <a:uFillTx/>
                  <a:ea typeface="+mn-ea"/>
                  <a:cs typeface="+mn-cs"/>
                </a:rPr>
                <a:t>% </a:t>
              </a:r>
              <a:r>
                <a:rPr kumimoji="0" lang="en-US" sz="1800" b="0" i="1" u="none" strike="noStrike" kern="1200" cap="none" normalizeH="0" baseline="0" noProof="0">
                  <a:ln>
                    <a:noFill/>
                  </a:ln>
                  <a:solidFill>
                    <a:schemeClr val="tx1"/>
                  </a:solidFill>
                  <a:effectLst/>
                  <a:uLnTx/>
                  <a:uFillTx/>
                  <a:ea typeface="+mn-ea"/>
                  <a:cs typeface="+mn-cs"/>
                </a:rPr>
                <a:t>faster than average. </a:t>
              </a:r>
            </a:p>
            <a:p>
              <a:pPr marL="0" marR="0" lvl="0" indent="0" algn="l" defTabSz="914400" rtl="0" eaLnBrk="1" fontAlgn="auto" latinLnBrk="0" hangingPunct="1">
                <a:spcBef>
                  <a:spcPts val="1200"/>
                </a:spcBef>
                <a:spcAft>
                  <a:spcPts val="0"/>
                </a:spcAft>
                <a:buClrTx/>
                <a:buSzTx/>
                <a:buFontTx/>
                <a:buNone/>
                <a:tabLst/>
                <a:defRPr/>
              </a:pPr>
              <a:r>
                <a:rPr kumimoji="0" lang="en-US" sz="1800" b="0" i="1" u="none" strike="noStrike" kern="1200" cap="none" normalizeH="0" baseline="0" noProof="0">
                  <a:ln>
                    <a:noFill/>
                  </a:ln>
                  <a:solidFill>
                    <a:schemeClr val="tx1"/>
                  </a:solidFill>
                  <a:effectLst/>
                  <a:uLnTx/>
                  <a:uFillTx/>
                  <a:ea typeface="+mn-ea"/>
                  <a:cs typeface="+mn-cs"/>
                </a:rPr>
                <a:t>In short, Azure Marketplace is great for Azure customers and partners alike.”</a:t>
              </a:r>
            </a:p>
          </p:txBody>
        </p:sp>
        <p:sp>
          <p:nvSpPr>
            <p:cNvPr id="43" name="Text Placeholder 48">
              <a:extLst>
                <a:ext uri="{FF2B5EF4-FFF2-40B4-BE49-F238E27FC236}">
                  <a16:creationId xmlns:a16="http://schemas.microsoft.com/office/drawing/2014/main" id="{D85DB0EF-F0FD-4348-A97B-EEBAB15EB941}"/>
                </a:ext>
              </a:extLst>
            </p:cNvPr>
            <p:cNvSpPr txBox="1">
              <a:spLocks/>
            </p:cNvSpPr>
            <p:nvPr/>
          </p:nvSpPr>
          <p:spPr>
            <a:xfrm>
              <a:off x="7985760" y="5241513"/>
              <a:ext cx="3401787" cy="971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980"/>
                </a:spcBef>
                <a:spcAft>
                  <a:spcPts val="0"/>
                </a:spcAft>
                <a:buClrTx/>
                <a:buSzTx/>
                <a:buFont typeface="Arial" panose="020B0604020202020204" pitchFamily="34" charset="0"/>
                <a:buNone/>
                <a:tabLst/>
                <a:defRPr/>
              </a:pPr>
              <a:r>
                <a:rPr kumimoji="0" lang="en-CA" sz="1600" i="0" u="none" strike="noStrike" kern="1200" cap="none" normalizeH="0" baseline="0" noProof="0">
                  <a:ln>
                    <a:noFill/>
                  </a:ln>
                  <a:effectLst/>
                  <a:uLnTx/>
                  <a:uFillTx/>
                  <a:latin typeface="Segoe UI Semibold" panose="020B0702040204020203" pitchFamily="34" charset="0"/>
                  <a:cs typeface="Segoe UI Semibold" panose="020B0702040204020203" pitchFamily="34" charset="0"/>
                </a:rPr>
                <a:t>Vikram Ghosh, </a:t>
              </a:r>
            </a:p>
            <a:p>
              <a:pPr marL="0" marR="0" lvl="0" indent="0" algn="r" defTabSz="896386"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CA" sz="1600" i="0" u="none" strike="noStrike" kern="1200" cap="none" normalizeH="0" baseline="0" noProof="0">
                  <a:ln>
                    <a:noFill/>
                  </a:ln>
                  <a:effectLst/>
                  <a:uLnTx/>
                  <a:uFillTx/>
                  <a:latin typeface="Segoe UI Semibold" panose="020B0702040204020203" pitchFamily="34" charset="0"/>
                  <a:cs typeface="Segoe UI Semibold" panose="020B0702040204020203" pitchFamily="34" charset="0"/>
                </a:rPr>
                <a:t>Vice President of Cloud Partners</a:t>
              </a:r>
            </a:p>
            <a:p>
              <a:pPr marL="0" marR="0" lvl="0" indent="0" algn="r" defTabSz="896386"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CA" sz="1600" i="0" u="none" strike="noStrike" kern="1200" cap="none" normalizeH="0" baseline="0" noProof="0">
                  <a:ln>
                    <a:noFill/>
                  </a:ln>
                  <a:effectLst/>
                  <a:uLnTx/>
                  <a:uFillTx/>
                  <a:latin typeface="Segoe UI Semibold" panose="020B0702040204020203" pitchFamily="34" charset="0"/>
                  <a:cs typeface="Segoe UI Semibold" panose="020B0702040204020203" pitchFamily="34" charset="0"/>
                </a:rPr>
                <a:t>Chef Software, Inc.</a:t>
              </a:r>
            </a:p>
          </p:txBody>
        </p:sp>
      </p:grpSp>
      <p:sp>
        <p:nvSpPr>
          <p:cNvPr id="47" name="Oval 46">
            <a:extLst>
              <a:ext uri="{FF2B5EF4-FFF2-40B4-BE49-F238E27FC236}">
                <a16:creationId xmlns:a16="http://schemas.microsoft.com/office/drawing/2014/main" id="{C17A08E6-32CD-40A7-ACDF-6CE798F46D55}"/>
              </a:ext>
            </a:extLst>
          </p:cNvPr>
          <p:cNvSpPr/>
          <p:nvPr/>
        </p:nvSpPr>
        <p:spPr bwMode="auto">
          <a:xfrm>
            <a:off x="606394" y="588961"/>
            <a:ext cx="2026066" cy="2026045"/>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F98320ED-D5CE-4D17-BA8A-28048A089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952" y="1082098"/>
            <a:ext cx="1054950" cy="1039770"/>
          </a:xfrm>
          <a:prstGeom prst="rect">
            <a:avLst/>
          </a:prstGeom>
        </p:spPr>
      </p:pic>
      <p:cxnSp>
        <p:nvCxnSpPr>
          <p:cNvPr id="52" name="Straight Connector 51">
            <a:extLst>
              <a:ext uri="{FF2B5EF4-FFF2-40B4-BE49-F238E27FC236}">
                <a16:creationId xmlns:a16="http://schemas.microsoft.com/office/drawing/2014/main" id="{8B54FC8C-6D48-49AE-99F0-2E328641BB01}"/>
              </a:ext>
            </a:extLst>
          </p:cNvPr>
          <p:cNvCxnSpPr>
            <a:cxnSpLocks/>
          </p:cNvCxnSpPr>
          <p:nvPr/>
        </p:nvCxnSpPr>
        <p:spPr>
          <a:xfrm>
            <a:off x="1619421" y="3292053"/>
            <a:ext cx="9989967"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54" name="Straight Connector 53">
            <a:extLst>
              <a:ext uri="{FF2B5EF4-FFF2-40B4-BE49-F238E27FC236}">
                <a16:creationId xmlns:a16="http://schemas.microsoft.com/office/drawing/2014/main" id="{847C045B-A43C-4C01-9EEA-B22308F2CECD}"/>
              </a:ext>
            </a:extLst>
          </p:cNvPr>
          <p:cNvCxnSpPr>
            <a:cxnSpLocks/>
          </p:cNvCxnSpPr>
          <p:nvPr/>
        </p:nvCxnSpPr>
        <p:spPr>
          <a:xfrm>
            <a:off x="582614" y="6269037"/>
            <a:ext cx="4675188"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57" name="Straight Connector 56">
            <a:extLst>
              <a:ext uri="{FF2B5EF4-FFF2-40B4-BE49-F238E27FC236}">
                <a16:creationId xmlns:a16="http://schemas.microsoft.com/office/drawing/2014/main" id="{8F4872C2-2C8E-4E25-99B2-C0C1F8329F1A}"/>
              </a:ext>
            </a:extLst>
          </p:cNvPr>
          <p:cNvCxnSpPr>
            <a:cxnSpLocks/>
          </p:cNvCxnSpPr>
          <p:nvPr/>
        </p:nvCxnSpPr>
        <p:spPr>
          <a:xfrm>
            <a:off x="1619427" y="2615006"/>
            <a:ext cx="0" cy="677047"/>
          </a:xfrm>
          <a:prstGeom prst="line">
            <a:avLst/>
          </a:prstGeom>
          <a:noFill/>
          <a:ln w="9525"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61" name="Title 49">
            <a:extLst>
              <a:ext uri="{FF2B5EF4-FFF2-40B4-BE49-F238E27FC236}">
                <a16:creationId xmlns:a16="http://schemas.microsoft.com/office/drawing/2014/main" id="{D4BF6AC8-C6C9-46EE-9C17-CD98F954E626}"/>
              </a:ext>
            </a:extLst>
          </p:cNvPr>
          <p:cNvSpPr txBox="1">
            <a:spLocks/>
          </p:cNvSpPr>
          <p:nvPr/>
        </p:nvSpPr>
        <p:spPr>
          <a:xfrm>
            <a:off x="671173" y="3520091"/>
            <a:ext cx="3926227" cy="2622167"/>
          </a:xfrm>
          <a:prstGeom prst="rect">
            <a:avLst/>
          </a:prstGeom>
        </p:spPr>
        <p:txBody>
          <a:bodyPr>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CA" sz="3200" b="0" spc="0">
                <a:solidFill>
                  <a:schemeClr val="tx1"/>
                </a:solidFill>
              </a:rPr>
              <a:t>Chef Software, Inc.</a:t>
            </a:r>
          </a:p>
          <a:p>
            <a:pPr lvl="0" defTabSz="896386">
              <a:spcBef>
                <a:spcPts val="0"/>
              </a:spcBef>
              <a:defRPr/>
            </a:pPr>
            <a:r>
              <a:rPr lang="en-US" sz="1400" b="0" spc="0">
                <a:ln>
                  <a:noFill/>
                </a:ln>
                <a:solidFill>
                  <a:schemeClr val="tx1"/>
                </a:solidFill>
                <a:latin typeface="+mn-lt"/>
                <a:cs typeface="Segoe UI Light" panose="020B0502040204020203" pitchFamily="34" charset="0"/>
              </a:rPr>
              <a:t>Chef Software is global provider of solutions to build end-to-end server and deployment tools. Founded in Seattle, WA in 2008, Chef e</a:t>
            </a:r>
            <a:r>
              <a:rPr lang="en-US" sz="1400" b="0" spc="0">
                <a:ln>
                  <a:noFill/>
                </a:ln>
                <a:solidFill>
                  <a:schemeClr val="tx1"/>
                </a:solidFill>
                <a:latin typeface="+mn-lt"/>
                <a:cs typeface="+mn-cs"/>
              </a:rPr>
              <a:t>nable collaboration and continuous automation across your infrastructure, applications, and compliance for all apps and infrastructures.</a:t>
            </a:r>
            <a:endParaRPr lang="en-US" sz="1400" b="0" spc="0">
              <a:ln>
                <a:noFill/>
              </a:ln>
              <a:solidFill>
                <a:schemeClr val="tx1"/>
              </a:solidFill>
              <a:latin typeface="+mn-lt"/>
              <a:cs typeface="Segoe UI Light" panose="020B0502040204020203" pitchFamily="34" charset="0"/>
            </a:endParaRPr>
          </a:p>
        </p:txBody>
      </p:sp>
      <p:cxnSp>
        <p:nvCxnSpPr>
          <p:cNvPr id="63" name="Straight Connector 62">
            <a:extLst>
              <a:ext uri="{FF2B5EF4-FFF2-40B4-BE49-F238E27FC236}">
                <a16:creationId xmlns:a16="http://schemas.microsoft.com/office/drawing/2014/main" id="{287114CB-9018-49F7-B59D-7F3CC92CC2A5}"/>
              </a:ext>
            </a:extLst>
          </p:cNvPr>
          <p:cNvCxnSpPr/>
          <p:nvPr/>
        </p:nvCxnSpPr>
        <p:spPr>
          <a:xfrm>
            <a:off x="5029200" y="3671181"/>
            <a:ext cx="0" cy="223520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EF600FF-E36F-4AE6-9207-9C074489E963}"/>
              </a:ext>
            </a:extLst>
          </p:cNvPr>
          <p:cNvCxnSpPr>
            <a:cxnSpLocks/>
          </p:cNvCxnSpPr>
          <p:nvPr/>
        </p:nvCxnSpPr>
        <p:spPr>
          <a:xfrm>
            <a:off x="3965520" y="2615006"/>
            <a:ext cx="0" cy="677047"/>
          </a:xfrm>
          <a:prstGeom prst="line">
            <a:avLst/>
          </a:prstGeom>
          <a:noFill/>
          <a:ln w="9525"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Tree>
    <p:extLst>
      <p:ext uri="{BB962C8B-B14F-4D97-AF65-F5344CB8AC3E}">
        <p14:creationId xmlns:p14="http://schemas.microsoft.com/office/powerpoint/2010/main" val="22182573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12">
            <a:extLst>
              <a:ext uri="{FF2B5EF4-FFF2-40B4-BE49-F238E27FC236}">
                <a16:creationId xmlns:a16="http://schemas.microsoft.com/office/drawing/2014/main" id="{4DE5DDDD-B780-429A-BB7D-7BFBC7652996}"/>
              </a:ext>
            </a:extLst>
          </p:cNvPr>
          <p:cNvSpPr/>
          <p:nvPr/>
        </p:nvSpPr>
        <p:spPr>
          <a:xfrm>
            <a:off x="6412417" y="3708424"/>
            <a:ext cx="5194365" cy="1688601"/>
          </a:xfrm>
          <a:custGeom>
            <a:avLst/>
            <a:gdLst>
              <a:gd name="connsiteX0" fmla="*/ 0 w 388265"/>
              <a:gd name="connsiteY0" fmla="*/ 0 h 2578430"/>
              <a:gd name="connsiteX1" fmla="*/ 388265 w 388265"/>
              <a:gd name="connsiteY1" fmla="*/ 0 h 2578430"/>
              <a:gd name="connsiteX2" fmla="*/ 388265 w 388265"/>
              <a:gd name="connsiteY2" fmla="*/ 2578430 h 2578430"/>
              <a:gd name="connsiteX3" fmla="*/ 0 w 388265"/>
              <a:gd name="connsiteY3" fmla="*/ 2578430 h 2578430"/>
              <a:gd name="connsiteX4" fmla="*/ 0 w 388265"/>
              <a:gd name="connsiteY4" fmla="*/ 0 h 2578430"/>
              <a:gd name="connsiteX0" fmla="*/ 388265 w 479705"/>
              <a:gd name="connsiteY0" fmla="*/ 2578430 h 2669870"/>
              <a:gd name="connsiteX1" fmla="*/ 0 w 479705"/>
              <a:gd name="connsiteY1" fmla="*/ 2578430 h 2669870"/>
              <a:gd name="connsiteX2" fmla="*/ 0 w 479705"/>
              <a:gd name="connsiteY2" fmla="*/ 0 h 2669870"/>
              <a:gd name="connsiteX3" fmla="*/ 388265 w 479705"/>
              <a:gd name="connsiteY3" fmla="*/ 0 h 2669870"/>
              <a:gd name="connsiteX4" fmla="*/ 479705 w 479705"/>
              <a:gd name="connsiteY4" fmla="*/ 2669870 h 2669870"/>
              <a:gd name="connsiteX0" fmla="*/ 388265 w 388265"/>
              <a:gd name="connsiteY0" fmla="*/ 2578430 h 2578430"/>
              <a:gd name="connsiteX1" fmla="*/ 0 w 388265"/>
              <a:gd name="connsiteY1" fmla="*/ 2578430 h 2578430"/>
              <a:gd name="connsiteX2" fmla="*/ 0 w 388265"/>
              <a:gd name="connsiteY2" fmla="*/ 0 h 2578430"/>
              <a:gd name="connsiteX3" fmla="*/ 388265 w 388265"/>
              <a:gd name="connsiteY3" fmla="*/ 0 h 2578430"/>
            </a:gdLst>
            <a:ahLst/>
            <a:cxnLst>
              <a:cxn ang="0">
                <a:pos x="connsiteX0" y="connsiteY0"/>
              </a:cxn>
              <a:cxn ang="0">
                <a:pos x="connsiteX1" y="connsiteY1"/>
              </a:cxn>
              <a:cxn ang="0">
                <a:pos x="connsiteX2" y="connsiteY2"/>
              </a:cxn>
              <a:cxn ang="0">
                <a:pos x="connsiteX3" y="connsiteY3"/>
              </a:cxn>
            </a:cxnLst>
            <a:rect l="l" t="t" r="r" b="b"/>
            <a:pathLst>
              <a:path w="388265" h="2578430">
                <a:moveTo>
                  <a:pt x="388265" y="2578430"/>
                </a:moveTo>
                <a:lnTo>
                  <a:pt x="0" y="2578430"/>
                </a:lnTo>
                <a:lnTo>
                  <a:pt x="0" y="0"/>
                </a:lnTo>
                <a:lnTo>
                  <a:pt x="388265" y="0"/>
                </a:lnTo>
              </a:path>
            </a:pathLst>
          </a:custGeom>
          <a:ln w="6350">
            <a:solidFill>
              <a:schemeClr val="tx1"/>
            </a:solidFill>
            <a:headEnd type="oval"/>
            <a:tailEnd type="none"/>
          </a:ln>
        </p:spPr>
        <p:txBody>
          <a:bodyPr wrap="square" lIns="548640" tIns="45720" rIns="91440" bIns="45720" anchor="t">
            <a:noAutofit/>
          </a:bodyPr>
          <a:lstStyle/>
          <a:p>
            <a:endParaRPr lang="en-US" sz="2400"/>
          </a:p>
        </p:txBody>
      </p:sp>
      <p:sp>
        <p:nvSpPr>
          <p:cNvPr id="70" name="Rectangle 69">
            <a:extLst>
              <a:ext uri="{FF2B5EF4-FFF2-40B4-BE49-F238E27FC236}">
                <a16:creationId xmlns:a16="http://schemas.microsoft.com/office/drawing/2014/main" id="{7BBC3167-4DA2-412A-B033-CA9B01E5397F}"/>
              </a:ext>
            </a:extLst>
          </p:cNvPr>
          <p:cNvSpPr/>
          <p:nvPr/>
        </p:nvSpPr>
        <p:spPr>
          <a:xfrm>
            <a:off x="6974154" y="3401169"/>
            <a:ext cx="4684002" cy="613410"/>
          </a:xfrm>
          <a:prstGeom prst="rect">
            <a:avLst/>
          </a:prstGeom>
          <a:solidFill>
            <a:schemeClr val="bg1"/>
          </a:solidFill>
        </p:spPr>
        <p:txBody>
          <a:bodyPr wrap="square" lIns="182880" tIns="91440" rIns="137160" bIns="91440">
            <a:noAutofit/>
          </a:bodyPr>
          <a:lstStyle/>
          <a:p>
            <a:r>
              <a:rPr lang="en-US" sz="2800">
                <a:latin typeface="+mj-lt"/>
                <a:cs typeface="Segoe UI Light" panose="020B0502040204020203" pitchFamily="34" charset="0"/>
              </a:rPr>
              <a:t>Publishers Experience</a:t>
            </a:r>
          </a:p>
        </p:txBody>
      </p:sp>
      <p:sp>
        <p:nvSpPr>
          <p:cNvPr id="41" name="Rectangle 12">
            <a:extLst>
              <a:ext uri="{FF2B5EF4-FFF2-40B4-BE49-F238E27FC236}">
                <a16:creationId xmlns:a16="http://schemas.microsoft.com/office/drawing/2014/main" id="{3A541CF6-81C4-4965-94B5-5880A737764C}"/>
              </a:ext>
            </a:extLst>
          </p:cNvPr>
          <p:cNvSpPr/>
          <p:nvPr/>
        </p:nvSpPr>
        <p:spPr>
          <a:xfrm>
            <a:off x="6412417" y="1594873"/>
            <a:ext cx="5194365" cy="1688601"/>
          </a:xfrm>
          <a:custGeom>
            <a:avLst/>
            <a:gdLst>
              <a:gd name="connsiteX0" fmla="*/ 0 w 388265"/>
              <a:gd name="connsiteY0" fmla="*/ 0 h 2578430"/>
              <a:gd name="connsiteX1" fmla="*/ 388265 w 388265"/>
              <a:gd name="connsiteY1" fmla="*/ 0 h 2578430"/>
              <a:gd name="connsiteX2" fmla="*/ 388265 w 388265"/>
              <a:gd name="connsiteY2" fmla="*/ 2578430 h 2578430"/>
              <a:gd name="connsiteX3" fmla="*/ 0 w 388265"/>
              <a:gd name="connsiteY3" fmla="*/ 2578430 h 2578430"/>
              <a:gd name="connsiteX4" fmla="*/ 0 w 388265"/>
              <a:gd name="connsiteY4" fmla="*/ 0 h 2578430"/>
              <a:gd name="connsiteX0" fmla="*/ 388265 w 479705"/>
              <a:gd name="connsiteY0" fmla="*/ 2578430 h 2669870"/>
              <a:gd name="connsiteX1" fmla="*/ 0 w 479705"/>
              <a:gd name="connsiteY1" fmla="*/ 2578430 h 2669870"/>
              <a:gd name="connsiteX2" fmla="*/ 0 w 479705"/>
              <a:gd name="connsiteY2" fmla="*/ 0 h 2669870"/>
              <a:gd name="connsiteX3" fmla="*/ 388265 w 479705"/>
              <a:gd name="connsiteY3" fmla="*/ 0 h 2669870"/>
              <a:gd name="connsiteX4" fmla="*/ 479705 w 479705"/>
              <a:gd name="connsiteY4" fmla="*/ 2669870 h 2669870"/>
              <a:gd name="connsiteX0" fmla="*/ 388265 w 388265"/>
              <a:gd name="connsiteY0" fmla="*/ 2578430 h 2578430"/>
              <a:gd name="connsiteX1" fmla="*/ 0 w 388265"/>
              <a:gd name="connsiteY1" fmla="*/ 2578430 h 2578430"/>
              <a:gd name="connsiteX2" fmla="*/ 0 w 388265"/>
              <a:gd name="connsiteY2" fmla="*/ 0 h 2578430"/>
              <a:gd name="connsiteX3" fmla="*/ 388265 w 388265"/>
              <a:gd name="connsiteY3" fmla="*/ 0 h 2578430"/>
            </a:gdLst>
            <a:ahLst/>
            <a:cxnLst>
              <a:cxn ang="0">
                <a:pos x="connsiteX0" y="connsiteY0"/>
              </a:cxn>
              <a:cxn ang="0">
                <a:pos x="connsiteX1" y="connsiteY1"/>
              </a:cxn>
              <a:cxn ang="0">
                <a:pos x="connsiteX2" y="connsiteY2"/>
              </a:cxn>
              <a:cxn ang="0">
                <a:pos x="connsiteX3" y="connsiteY3"/>
              </a:cxn>
            </a:cxnLst>
            <a:rect l="l" t="t" r="r" b="b"/>
            <a:pathLst>
              <a:path w="388265" h="2578430">
                <a:moveTo>
                  <a:pt x="388265" y="2578430"/>
                </a:moveTo>
                <a:lnTo>
                  <a:pt x="0" y="2578430"/>
                </a:lnTo>
                <a:lnTo>
                  <a:pt x="0" y="0"/>
                </a:lnTo>
                <a:lnTo>
                  <a:pt x="388265" y="0"/>
                </a:lnTo>
              </a:path>
            </a:pathLst>
          </a:custGeom>
          <a:ln w="6350">
            <a:solidFill>
              <a:schemeClr val="tx1"/>
            </a:solidFill>
            <a:headEnd type="oval"/>
            <a:tailEnd type="none"/>
          </a:ln>
        </p:spPr>
        <p:txBody>
          <a:bodyPr wrap="square" lIns="548640" tIns="45720" rIns="91440" bIns="45720" anchor="t">
            <a:noAutofit/>
          </a:bodyPr>
          <a:lstStyle/>
          <a:p>
            <a:endParaRPr lang="en-US" sz="2400"/>
          </a:p>
        </p:txBody>
      </p:sp>
      <p:sp>
        <p:nvSpPr>
          <p:cNvPr id="2" name="Title 1">
            <a:extLst>
              <a:ext uri="{FF2B5EF4-FFF2-40B4-BE49-F238E27FC236}">
                <a16:creationId xmlns:a16="http://schemas.microsoft.com/office/drawing/2014/main" id="{16FD3A1E-2611-480B-A8FE-C03D8BBF24AC}"/>
              </a:ext>
            </a:extLst>
          </p:cNvPr>
          <p:cNvSpPr>
            <a:spLocks noGrp="1"/>
          </p:cNvSpPr>
          <p:nvPr>
            <p:ph type="title"/>
          </p:nvPr>
        </p:nvSpPr>
        <p:spPr/>
        <p:txBody>
          <a:bodyPr/>
          <a:lstStyle/>
          <a:p>
            <a:r>
              <a:rPr lang="en-US"/>
              <a:t>Marketplace New Investments</a:t>
            </a:r>
          </a:p>
        </p:txBody>
      </p:sp>
      <p:cxnSp>
        <p:nvCxnSpPr>
          <p:cNvPr id="7" name="Straight Connector 6">
            <a:extLst>
              <a:ext uri="{FF2B5EF4-FFF2-40B4-BE49-F238E27FC236}">
                <a16:creationId xmlns:a16="http://schemas.microsoft.com/office/drawing/2014/main" id="{911A7276-36EB-4ECD-AE96-BFC309553E1B}"/>
              </a:ext>
            </a:extLst>
          </p:cNvPr>
          <p:cNvCxnSpPr>
            <a:cxnSpLocks/>
          </p:cNvCxnSpPr>
          <p:nvPr/>
        </p:nvCxnSpPr>
        <p:spPr>
          <a:xfrm flipH="1">
            <a:off x="3416984" y="5849252"/>
            <a:ext cx="129009" cy="4168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9EA4AEC-B24D-4543-96AD-B118FF859109}"/>
              </a:ext>
            </a:extLst>
          </p:cNvPr>
          <p:cNvSpPr/>
          <p:nvPr/>
        </p:nvSpPr>
        <p:spPr>
          <a:xfrm>
            <a:off x="3805501" y="5796081"/>
            <a:ext cx="4621073" cy="492443"/>
          </a:xfrm>
          <a:prstGeom prst="rect">
            <a:avLst/>
          </a:prstGeom>
        </p:spPr>
        <p:txBody>
          <a:bodyPr wrap="none">
            <a:spAutoFit/>
          </a:bodyPr>
          <a:lstStyle/>
          <a:p>
            <a:pPr algn="ctr"/>
            <a:r>
              <a:rPr lang="en-US" sz="2600" i="1"/>
              <a:t>More investments coming soon</a:t>
            </a:r>
          </a:p>
        </p:txBody>
      </p:sp>
      <p:cxnSp>
        <p:nvCxnSpPr>
          <p:cNvPr id="19" name="Straight Connector 18">
            <a:extLst>
              <a:ext uri="{FF2B5EF4-FFF2-40B4-BE49-F238E27FC236}">
                <a16:creationId xmlns:a16="http://schemas.microsoft.com/office/drawing/2014/main" id="{F4A64FF4-74B6-4FA2-8E6F-5A1EAC27894E}"/>
              </a:ext>
            </a:extLst>
          </p:cNvPr>
          <p:cNvCxnSpPr>
            <a:cxnSpLocks/>
          </p:cNvCxnSpPr>
          <p:nvPr/>
        </p:nvCxnSpPr>
        <p:spPr>
          <a:xfrm flipH="1">
            <a:off x="8686082" y="5849252"/>
            <a:ext cx="129009" cy="4168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1FFA35-A496-425F-B2AB-0AF24730F2B0}"/>
              </a:ext>
            </a:extLst>
          </p:cNvPr>
          <p:cNvCxnSpPr>
            <a:cxnSpLocks/>
          </p:cNvCxnSpPr>
          <p:nvPr/>
        </p:nvCxnSpPr>
        <p:spPr>
          <a:xfrm flipH="1">
            <a:off x="0" y="6057691"/>
            <a:ext cx="3455670" cy="0"/>
          </a:xfrm>
          <a:prstGeom prst="line">
            <a:avLst/>
          </a:prstGeom>
          <a:ln w="6350">
            <a:solidFill>
              <a:schemeClr val="tx1"/>
            </a:solidFill>
            <a:headEnd type="none" w="sm" len="sm"/>
            <a:tailEnd type="none"/>
          </a:ln>
        </p:spPr>
      </p:cxnSp>
      <p:cxnSp>
        <p:nvCxnSpPr>
          <p:cNvPr id="12" name="Straight Connector 11">
            <a:extLst>
              <a:ext uri="{FF2B5EF4-FFF2-40B4-BE49-F238E27FC236}">
                <a16:creationId xmlns:a16="http://schemas.microsoft.com/office/drawing/2014/main" id="{80F09F40-1D36-42E6-9B2F-CFE2FEB12115}"/>
              </a:ext>
            </a:extLst>
          </p:cNvPr>
          <p:cNvCxnSpPr>
            <a:cxnSpLocks/>
          </p:cNvCxnSpPr>
          <p:nvPr/>
        </p:nvCxnSpPr>
        <p:spPr>
          <a:xfrm>
            <a:off x="8763000" y="6057691"/>
            <a:ext cx="3429000" cy="0"/>
          </a:xfrm>
          <a:prstGeom prst="line">
            <a:avLst/>
          </a:prstGeom>
          <a:ln w="6350">
            <a:solidFill>
              <a:schemeClr val="tx1"/>
            </a:solidFill>
            <a:headEnd type="none" w="sm" len="sm"/>
            <a:tailEnd type="none"/>
          </a:ln>
        </p:spPr>
      </p:cxnSp>
      <p:sp>
        <p:nvSpPr>
          <p:cNvPr id="23" name="Rectangle 22">
            <a:extLst>
              <a:ext uri="{FF2B5EF4-FFF2-40B4-BE49-F238E27FC236}">
                <a16:creationId xmlns:a16="http://schemas.microsoft.com/office/drawing/2014/main" id="{E2DB669F-A398-4FDF-AD15-29B271643819}"/>
              </a:ext>
            </a:extLst>
          </p:cNvPr>
          <p:cNvSpPr/>
          <p:nvPr/>
        </p:nvSpPr>
        <p:spPr>
          <a:xfrm>
            <a:off x="6974154" y="1288167"/>
            <a:ext cx="4684002" cy="613410"/>
          </a:xfrm>
          <a:prstGeom prst="rect">
            <a:avLst/>
          </a:prstGeom>
          <a:solidFill>
            <a:schemeClr val="bg1"/>
          </a:solidFill>
        </p:spPr>
        <p:txBody>
          <a:bodyPr wrap="square" lIns="182880" tIns="91440" rIns="137160" bIns="91440">
            <a:noAutofit/>
          </a:bodyPr>
          <a:lstStyle/>
          <a:p>
            <a:r>
              <a:rPr lang="en-US" sz="2800">
                <a:latin typeface="+mj-lt"/>
                <a:cs typeface="Segoe UI Light" panose="020B0502040204020203" pitchFamily="34" charset="0"/>
              </a:rPr>
              <a:t>Enterprise Purchasing</a:t>
            </a:r>
          </a:p>
        </p:txBody>
      </p:sp>
      <p:cxnSp>
        <p:nvCxnSpPr>
          <p:cNvPr id="11" name="Straight Connector 10">
            <a:extLst>
              <a:ext uri="{FF2B5EF4-FFF2-40B4-BE49-F238E27FC236}">
                <a16:creationId xmlns:a16="http://schemas.microsoft.com/office/drawing/2014/main" id="{DEBBA097-07BB-4CA2-8CBD-6ED87737539F}"/>
              </a:ext>
            </a:extLst>
          </p:cNvPr>
          <p:cNvCxnSpPr>
            <a:cxnSpLocks/>
          </p:cNvCxnSpPr>
          <p:nvPr/>
        </p:nvCxnSpPr>
        <p:spPr>
          <a:xfrm flipH="1">
            <a:off x="6904877" y="1386433"/>
            <a:ext cx="129009" cy="4168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2">
            <a:extLst>
              <a:ext uri="{FF2B5EF4-FFF2-40B4-BE49-F238E27FC236}">
                <a16:creationId xmlns:a16="http://schemas.microsoft.com/office/drawing/2014/main" id="{5A0BBCBA-7536-42F5-92E1-7F4967B9E048}"/>
              </a:ext>
            </a:extLst>
          </p:cNvPr>
          <p:cNvSpPr/>
          <p:nvPr/>
        </p:nvSpPr>
        <p:spPr>
          <a:xfrm>
            <a:off x="706054" y="1595728"/>
            <a:ext cx="5194365" cy="3801293"/>
          </a:xfrm>
          <a:custGeom>
            <a:avLst/>
            <a:gdLst>
              <a:gd name="connsiteX0" fmla="*/ 0 w 388265"/>
              <a:gd name="connsiteY0" fmla="*/ 0 h 2578430"/>
              <a:gd name="connsiteX1" fmla="*/ 388265 w 388265"/>
              <a:gd name="connsiteY1" fmla="*/ 0 h 2578430"/>
              <a:gd name="connsiteX2" fmla="*/ 388265 w 388265"/>
              <a:gd name="connsiteY2" fmla="*/ 2578430 h 2578430"/>
              <a:gd name="connsiteX3" fmla="*/ 0 w 388265"/>
              <a:gd name="connsiteY3" fmla="*/ 2578430 h 2578430"/>
              <a:gd name="connsiteX4" fmla="*/ 0 w 388265"/>
              <a:gd name="connsiteY4" fmla="*/ 0 h 2578430"/>
              <a:gd name="connsiteX0" fmla="*/ 388265 w 479705"/>
              <a:gd name="connsiteY0" fmla="*/ 2578430 h 2669870"/>
              <a:gd name="connsiteX1" fmla="*/ 0 w 479705"/>
              <a:gd name="connsiteY1" fmla="*/ 2578430 h 2669870"/>
              <a:gd name="connsiteX2" fmla="*/ 0 w 479705"/>
              <a:gd name="connsiteY2" fmla="*/ 0 h 2669870"/>
              <a:gd name="connsiteX3" fmla="*/ 388265 w 479705"/>
              <a:gd name="connsiteY3" fmla="*/ 0 h 2669870"/>
              <a:gd name="connsiteX4" fmla="*/ 479705 w 479705"/>
              <a:gd name="connsiteY4" fmla="*/ 2669870 h 2669870"/>
              <a:gd name="connsiteX0" fmla="*/ 388265 w 388265"/>
              <a:gd name="connsiteY0" fmla="*/ 2578430 h 2578430"/>
              <a:gd name="connsiteX1" fmla="*/ 0 w 388265"/>
              <a:gd name="connsiteY1" fmla="*/ 2578430 h 2578430"/>
              <a:gd name="connsiteX2" fmla="*/ 0 w 388265"/>
              <a:gd name="connsiteY2" fmla="*/ 0 h 2578430"/>
              <a:gd name="connsiteX3" fmla="*/ 388265 w 388265"/>
              <a:gd name="connsiteY3" fmla="*/ 0 h 2578430"/>
            </a:gdLst>
            <a:ahLst/>
            <a:cxnLst>
              <a:cxn ang="0">
                <a:pos x="connsiteX0" y="connsiteY0"/>
              </a:cxn>
              <a:cxn ang="0">
                <a:pos x="connsiteX1" y="connsiteY1"/>
              </a:cxn>
              <a:cxn ang="0">
                <a:pos x="connsiteX2" y="connsiteY2"/>
              </a:cxn>
              <a:cxn ang="0">
                <a:pos x="connsiteX3" y="connsiteY3"/>
              </a:cxn>
            </a:cxnLst>
            <a:rect l="l" t="t" r="r" b="b"/>
            <a:pathLst>
              <a:path w="388265" h="2578430">
                <a:moveTo>
                  <a:pt x="388265" y="2578430"/>
                </a:moveTo>
                <a:lnTo>
                  <a:pt x="0" y="2578430"/>
                </a:lnTo>
                <a:lnTo>
                  <a:pt x="0" y="0"/>
                </a:lnTo>
                <a:lnTo>
                  <a:pt x="388265" y="0"/>
                </a:lnTo>
              </a:path>
            </a:pathLst>
          </a:custGeom>
          <a:ln w="6350">
            <a:solidFill>
              <a:schemeClr val="tx1"/>
            </a:solidFill>
            <a:headEnd type="oval"/>
            <a:tailEnd type="none"/>
          </a:ln>
        </p:spPr>
        <p:txBody>
          <a:bodyPr wrap="square" lIns="548640" tIns="45720" rIns="91440" bIns="45720" anchor="t">
            <a:noAutofit/>
          </a:bodyPr>
          <a:lstStyle/>
          <a:p>
            <a:endParaRPr lang="en-US" sz="2400"/>
          </a:p>
        </p:txBody>
      </p:sp>
      <p:sp>
        <p:nvSpPr>
          <p:cNvPr id="20" name="Rectangle 19">
            <a:extLst>
              <a:ext uri="{FF2B5EF4-FFF2-40B4-BE49-F238E27FC236}">
                <a16:creationId xmlns:a16="http://schemas.microsoft.com/office/drawing/2014/main" id="{8EA1DEC0-6F9D-4951-B300-8C221D1B26C1}"/>
              </a:ext>
            </a:extLst>
          </p:cNvPr>
          <p:cNvSpPr/>
          <p:nvPr/>
        </p:nvSpPr>
        <p:spPr>
          <a:xfrm>
            <a:off x="1148439" y="1372227"/>
            <a:ext cx="5007979" cy="494625"/>
          </a:xfrm>
          <a:prstGeom prst="rect">
            <a:avLst/>
          </a:prstGeom>
          <a:solidFill>
            <a:schemeClr val="bg1"/>
          </a:solidFill>
        </p:spPr>
        <p:txBody>
          <a:bodyPr wrap="square" lIns="182880" tIns="0" rIns="0" bIns="0">
            <a:noAutofit/>
          </a:bodyPr>
          <a:lstStyle/>
          <a:p>
            <a:r>
              <a:rPr lang="en-IN" sz="2800">
                <a:latin typeface="+mj-lt"/>
                <a:cs typeface="Segoe UI Light" panose="020B0502040204020203" pitchFamily="34" charset="0"/>
              </a:rPr>
              <a:t>Offer Types</a:t>
            </a:r>
          </a:p>
        </p:txBody>
      </p:sp>
      <p:cxnSp>
        <p:nvCxnSpPr>
          <p:cNvPr id="21" name="Straight Connector 20">
            <a:extLst>
              <a:ext uri="{FF2B5EF4-FFF2-40B4-BE49-F238E27FC236}">
                <a16:creationId xmlns:a16="http://schemas.microsoft.com/office/drawing/2014/main" id="{945F4E95-6B9F-49C4-AB34-6B4340D2CEA9}"/>
              </a:ext>
            </a:extLst>
          </p:cNvPr>
          <p:cNvCxnSpPr>
            <a:cxnSpLocks/>
          </p:cNvCxnSpPr>
          <p:nvPr/>
        </p:nvCxnSpPr>
        <p:spPr>
          <a:xfrm flipH="1">
            <a:off x="1083934" y="1386433"/>
            <a:ext cx="129009" cy="4168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F72E57C-7361-46EF-8A71-528240B99FDA}"/>
              </a:ext>
            </a:extLst>
          </p:cNvPr>
          <p:cNvSpPr/>
          <p:nvPr/>
        </p:nvSpPr>
        <p:spPr>
          <a:xfrm>
            <a:off x="802832" y="2042470"/>
            <a:ext cx="5195277" cy="2841804"/>
          </a:xfrm>
          <a:prstGeom prst="rect">
            <a:avLst/>
          </a:prstGeom>
          <a:noFill/>
        </p:spPr>
        <p:txBody>
          <a:bodyPr wrap="square" lIns="0" tIns="0" rIns="0" bIns="0">
            <a:spAutoFit/>
          </a:bodyPr>
          <a:lstStyle/>
          <a:p>
            <a:pPr marL="122237">
              <a:spcBef>
                <a:spcPts val="600"/>
              </a:spcBef>
              <a:spcAft>
                <a:spcPts val="700"/>
              </a:spcAft>
            </a:pPr>
            <a:r>
              <a:rPr lang="en-US" sz="2400">
                <a:cs typeface="Segoe UI Light" panose="020B0502040204020203" pitchFamily="34" charset="0"/>
              </a:rPr>
              <a:t>Office Applications</a:t>
            </a:r>
          </a:p>
          <a:p>
            <a:pPr marL="122237">
              <a:spcBef>
                <a:spcPts val="600"/>
              </a:spcBef>
              <a:spcAft>
                <a:spcPts val="700"/>
              </a:spcAft>
            </a:pPr>
            <a:r>
              <a:rPr lang="en-US" sz="2400">
                <a:cs typeface="Segoe UI Light" panose="020B0502040204020203" pitchFamily="34" charset="0"/>
              </a:rPr>
              <a:t>Consulting Services</a:t>
            </a:r>
          </a:p>
          <a:p>
            <a:pPr marL="122237">
              <a:spcBef>
                <a:spcPts val="600"/>
              </a:spcBef>
              <a:spcAft>
                <a:spcPts val="700"/>
              </a:spcAft>
            </a:pPr>
            <a:r>
              <a:rPr lang="en-US" sz="1800">
                <a:cs typeface="Segoe UI Light" panose="020B0502040204020203" pitchFamily="34" charset="0"/>
              </a:rPr>
              <a:t>(</a:t>
            </a:r>
            <a:r>
              <a:rPr lang="en-US" sz="1800">
                <a:solidFill>
                  <a:schemeClr val="accent3"/>
                </a:solidFill>
                <a:cs typeface="Segoe UI Light" panose="020B0502040204020203" pitchFamily="34" charset="0"/>
              </a:rPr>
              <a:t>Azure</a:t>
            </a:r>
            <a:r>
              <a:rPr lang="en-US" sz="1800">
                <a:cs typeface="Segoe UI Light" panose="020B0502040204020203" pitchFamily="34" charset="0"/>
              </a:rPr>
              <a:t>, Power BI, Dynamics)</a:t>
            </a:r>
          </a:p>
          <a:p>
            <a:pPr marL="122237">
              <a:spcBef>
                <a:spcPts val="300"/>
              </a:spcBef>
              <a:spcAft>
                <a:spcPts val="700"/>
              </a:spcAft>
            </a:pPr>
            <a:r>
              <a:rPr lang="en-US" sz="2400">
                <a:cs typeface="Segoe UI Light" panose="020B0502040204020203" pitchFamily="34" charset="0"/>
              </a:rPr>
              <a:t>Azure Managed Apps</a:t>
            </a:r>
          </a:p>
          <a:p>
            <a:pPr marL="122237">
              <a:spcBef>
                <a:spcPts val="300"/>
              </a:spcBef>
              <a:spcAft>
                <a:spcPts val="700"/>
              </a:spcAft>
            </a:pPr>
            <a:r>
              <a:rPr lang="en-US" sz="2400">
                <a:solidFill>
                  <a:schemeClr val="accent3"/>
                </a:solidFill>
                <a:cs typeface="Segoe UI Light" panose="020B0502040204020203" pitchFamily="34" charset="0"/>
              </a:rPr>
              <a:t>Containers</a:t>
            </a:r>
          </a:p>
          <a:p>
            <a:pPr marL="122237">
              <a:spcBef>
                <a:spcPts val="300"/>
              </a:spcBef>
              <a:spcAft>
                <a:spcPts val="700"/>
              </a:spcAft>
            </a:pPr>
            <a:r>
              <a:rPr lang="en-US" sz="2400">
                <a:cs typeface="Segoe UI Light" panose="020B0502040204020203" pitchFamily="34" charset="0"/>
              </a:rPr>
              <a:t>SaaS Applications</a:t>
            </a:r>
          </a:p>
        </p:txBody>
      </p:sp>
      <p:grpSp>
        <p:nvGrpSpPr>
          <p:cNvPr id="42" name="Group 41">
            <a:extLst>
              <a:ext uri="{FF2B5EF4-FFF2-40B4-BE49-F238E27FC236}">
                <a16:creationId xmlns:a16="http://schemas.microsoft.com/office/drawing/2014/main" id="{813ED34A-D1AB-4FE3-8413-E1E0A66CE595}"/>
              </a:ext>
            </a:extLst>
          </p:cNvPr>
          <p:cNvGrpSpPr/>
          <p:nvPr/>
        </p:nvGrpSpPr>
        <p:grpSpPr>
          <a:xfrm>
            <a:off x="606139" y="2123514"/>
            <a:ext cx="210628" cy="210623"/>
            <a:chOff x="2580616" y="3188412"/>
            <a:chExt cx="80160" cy="80158"/>
          </a:xfrm>
        </p:grpSpPr>
        <p:sp>
          <p:nvSpPr>
            <p:cNvPr id="43" name="Oval 42">
              <a:extLst>
                <a:ext uri="{FF2B5EF4-FFF2-40B4-BE49-F238E27FC236}">
                  <a16:creationId xmlns:a16="http://schemas.microsoft.com/office/drawing/2014/main" id="{2AB6A0ED-B59E-4F5E-BA47-5C48125E454B}"/>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Oval 43">
              <a:extLst>
                <a:ext uri="{FF2B5EF4-FFF2-40B4-BE49-F238E27FC236}">
                  <a16:creationId xmlns:a16="http://schemas.microsoft.com/office/drawing/2014/main" id="{094199F1-9F8D-4202-8ED7-E939B220B0A4}"/>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68D490B4-8BB8-4201-9985-B2F308D45BDD}"/>
              </a:ext>
            </a:extLst>
          </p:cNvPr>
          <p:cNvGrpSpPr/>
          <p:nvPr/>
        </p:nvGrpSpPr>
        <p:grpSpPr>
          <a:xfrm>
            <a:off x="606139" y="2650163"/>
            <a:ext cx="210628" cy="210623"/>
            <a:chOff x="2580616" y="3188412"/>
            <a:chExt cx="80160" cy="80158"/>
          </a:xfrm>
        </p:grpSpPr>
        <p:sp>
          <p:nvSpPr>
            <p:cNvPr id="49" name="Oval 48">
              <a:extLst>
                <a:ext uri="{FF2B5EF4-FFF2-40B4-BE49-F238E27FC236}">
                  <a16:creationId xmlns:a16="http://schemas.microsoft.com/office/drawing/2014/main" id="{36E7706D-5882-4B52-84C7-AE8BD133CABF}"/>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Oval 49">
              <a:extLst>
                <a:ext uri="{FF2B5EF4-FFF2-40B4-BE49-F238E27FC236}">
                  <a16:creationId xmlns:a16="http://schemas.microsoft.com/office/drawing/2014/main" id="{DFEA240C-30E1-4AE6-9B5E-348F4E884A70}"/>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32" name="Rectangle 31">
            <a:extLst>
              <a:ext uri="{FF2B5EF4-FFF2-40B4-BE49-F238E27FC236}">
                <a16:creationId xmlns:a16="http://schemas.microsoft.com/office/drawing/2014/main" id="{61A180AB-C870-4091-AAFD-235DBD3A7A33}"/>
              </a:ext>
            </a:extLst>
          </p:cNvPr>
          <p:cNvSpPr/>
          <p:nvPr/>
        </p:nvSpPr>
        <p:spPr>
          <a:xfrm>
            <a:off x="6516277" y="2045370"/>
            <a:ext cx="5195277" cy="892552"/>
          </a:xfrm>
          <a:prstGeom prst="rect">
            <a:avLst/>
          </a:prstGeom>
          <a:noFill/>
        </p:spPr>
        <p:txBody>
          <a:bodyPr wrap="square" lIns="0" tIns="0" rIns="0" bIns="0">
            <a:spAutoFit/>
          </a:bodyPr>
          <a:lstStyle/>
          <a:p>
            <a:pPr marL="122237">
              <a:spcBef>
                <a:spcPts val="1200"/>
              </a:spcBef>
            </a:pPr>
            <a:r>
              <a:rPr lang="en-US" sz="2400">
                <a:solidFill>
                  <a:schemeClr val="accent3"/>
                </a:solidFill>
                <a:cs typeface="Segoe UI Light" panose="020B0502040204020203" pitchFamily="34" charset="0"/>
              </a:rPr>
              <a:t>Private Offers</a:t>
            </a:r>
          </a:p>
          <a:p>
            <a:pPr marL="122237">
              <a:spcBef>
                <a:spcPts val="1200"/>
              </a:spcBef>
            </a:pPr>
            <a:r>
              <a:rPr lang="en-US" sz="2400">
                <a:solidFill>
                  <a:schemeClr val="accent3"/>
                </a:solidFill>
                <a:cs typeface="Segoe UI Light" panose="020B0502040204020203" pitchFamily="34" charset="0"/>
              </a:rPr>
              <a:t>SaaS Subscriptions</a:t>
            </a:r>
          </a:p>
        </p:txBody>
      </p:sp>
      <p:grpSp>
        <p:nvGrpSpPr>
          <p:cNvPr id="33" name="Group 32">
            <a:extLst>
              <a:ext uri="{FF2B5EF4-FFF2-40B4-BE49-F238E27FC236}">
                <a16:creationId xmlns:a16="http://schemas.microsoft.com/office/drawing/2014/main" id="{1E100115-C2F5-4AE6-B532-9B50CCDB51A3}"/>
              </a:ext>
            </a:extLst>
          </p:cNvPr>
          <p:cNvGrpSpPr/>
          <p:nvPr/>
        </p:nvGrpSpPr>
        <p:grpSpPr>
          <a:xfrm>
            <a:off x="6319584" y="2126414"/>
            <a:ext cx="210628" cy="210623"/>
            <a:chOff x="2580616" y="3188412"/>
            <a:chExt cx="80160" cy="80158"/>
          </a:xfrm>
        </p:grpSpPr>
        <p:sp>
          <p:nvSpPr>
            <p:cNvPr id="34" name="Oval 33">
              <a:extLst>
                <a:ext uri="{FF2B5EF4-FFF2-40B4-BE49-F238E27FC236}">
                  <a16:creationId xmlns:a16="http://schemas.microsoft.com/office/drawing/2014/main" id="{E2CBABD9-D203-40C2-B5E1-E888D5501258}"/>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Oval 34">
              <a:extLst>
                <a:ext uri="{FF2B5EF4-FFF2-40B4-BE49-F238E27FC236}">
                  <a16:creationId xmlns:a16="http://schemas.microsoft.com/office/drawing/2014/main" id="{BE7D3B2C-7135-41F1-9162-18B882FE5F7F}"/>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CA715663-90E7-402D-97ED-0025E1C70D93}"/>
              </a:ext>
            </a:extLst>
          </p:cNvPr>
          <p:cNvGrpSpPr/>
          <p:nvPr/>
        </p:nvGrpSpPr>
        <p:grpSpPr>
          <a:xfrm>
            <a:off x="6319584" y="2653063"/>
            <a:ext cx="210628" cy="210623"/>
            <a:chOff x="2580616" y="3188412"/>
            <a:chExt cx="80160" cy="80158"/>
          </a:xfrm>
        </p:grpSpPr>
        <p:sp>
          <p:nvSpPr>
            <p:cNvPr id="37" name="Oval 36">
              <a:extLst>
                <a:ext uri="{FF2B5EF4-FFF2-40B4-BE49-F238E27FC236}">
                  <a16:creationId xmlns:a16="http://schemas.microsoft.com/office/drawing/2014/main" id="{5A4368BE-FE7E-431E-A0F1-3678BE685206}"/>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Oval 37">
              <a:extLst>
                <a:ext uri="{FF2B5EF4-FFF2-40B4-BE49-F238E27FC236}">
                  <a16:creationId xmlns:a16="http://schemas.microsoft.com/office/drawing/2014/main" id="{19309908-2CC0-4534-B5B2-BC7605A6B3DC}"/>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23B66B7D-F38D-41BC-AD72-A138EF38F868}"/>
              </a:ext>
            </a:extLst>
          </p:cNvPr>
          <p:cNvSpPr/>
          <p:nvPr/>
        </p:nvSpPr>
        <p:spPr>
          <a:xfrm>
            <a:off x="6525206" y="4177871"/>
            <a:ext cx="4051720" cy="892552"/>
          </a:xfrm>
          <a:prstGeom prst="rect">
            <a:avLst/>
          </a:prstGeom>
          <a:noFill/>
        </p:spPr>
        <p:txBody>
          <a:bodyPr wrap="square" lIns="0" tIns="0" rIns="0" bIns="0">
            <a:spAutoFit/>
          </a:bodyPr>
          <a:lstStyle/>
          <a:p>
            <a:pPr marL="122237">
              <a:spcBef>
                <a:spcPts val="1200"/>
              </a:spcBef>
            </a:pPr>
            <a:r>
              <a:rPr lang="en-IN" sz="2400">
                <a:cs typeface="Segoe UI Light" panose="020B0502040204020203" pitchFamily="34" charset="0"/>
              </a:rPr>
              <a:t>Partner Insights </a:t>
            </a:r>
          </a:p>
          <a:p>
            <a:pPr marL="122237">
              <a:spcBef>
                <a:spcPts val="1200"/>
              </a:spcBef>
            </a:pPr>
            <a:r>
              <a:rPr lang="en-IN" sz="2400">
                <a:cs typeface="Segoe UI Light" panose="020B0502040204020203" pitchFamily="34" charset="0"/>
              </a:rPr>
              <a:t>APIs for publishing offers</a:t>
            </a:r>
          </a:p>
        </p:txBody>
      </p:sp>
      <p:grpSp>
        <p:nvGrpSpPr>
          <p:cNvPr id="52" name="Group 51">
            <a:extLst>
              <a:ext uri="{FF2B5EF4-FFF2-40B4-BE49-F238E27FC236}">
                <a16:creationId xmlns:a16="http://schemas.microsoft.com/office/drawing/2014/main" id="{631B11A4-C0CC-4CFF-99C2-9F6BB6D84239}"/>
              </a:ext>
            </a:extLst>
          </p:cNvPr>
          <p:cNvGrpSpPr/>
          <p:nvPr/>
        </p:nvGrpSpPr>
        <p:grpSpPr>
          <a:xfrm>
            <a:off x="613395" y="3557305"/>
            <a:ext cx="210628" cy="210623"/>
            <a:chOff x="2580616" y="3188412"/>
            <a:chExt cx="80160" cy="80158"/>
          </a:xfrm>
        </p:grpSpPr>
        <p:sp>
          <p:nvSpPr>
            <p:cNvPr id="53" name="Oval 52">
              <a:extLst>
                <a:ext uri="{FF2B5EF4-FFF2-40B4-BE49-F238E27FC236}">
                  <a16:creationId xmlns:a16="http://schemas.microsoft.com/office/drawing/2014/main" id="{C2B20B1E-599A-4D3B-81BF-51E235C204E3}"/>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4" name="Oval 53">
              <a:extLst>
                <a:ext uri="{FF2B5EF4-FFF2-40B4-BE49-F238E27FC236}">
                  <a16:creationId xmlns:a16="http://schemas.microsoft.com/office/drawing/2014/main" id="{420DE5F2-A6F0-49FB-B4C4-EEE4E199DB5B}"/>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825A2301-D1E8-48C1-919E-EB572B3E8B7D}"/>
              </a:ext>
            </a:extLst>
          </p:cNvPr>
          <p:cNvGrpSpPr/>
          <p:nvPr/>
        </p:nvGrpSpPr>
        <p:grpSpPr>
          <a:xfrm>
            <a:off x="606141" y="4072560"/>
            <a:ext cx="210628" cy="210623"/>
            <a:chOff x="2580616" y="3188412"/>
            <a:chExt cx="80160" cy="80158"/>
          </a:xfrm>
        </p:grpSpPr>
        <p:sp>
          <p:nvSpPr>
            <p:cNvPr id="56" name="Oval 55">
              <a:extLst>
                <a:ext uri="{FF2B5EF4-FFF2-40B4-BE49-F238E27FC236}">
                  <a16:creationId xmlns:a16="http://schemas.microsoft.com/office/drawing/2014/main" id="{D8938F4F-3A07-42F3-8AE1-A6532F1E205A}"/>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Oval 56">
              <a:extLst>
                <a:ext uri="{FF2B5EF4-FFF2-40B4-BE49-F238E27FC236}">
                  <a16:creationId xmlns:a16="http://schemas.microsoft.com/office/drawing/2014/main" id="{87ABEF4A-4B95-4DBA-86B0-1FDE5E0D3BC0}"/>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A1DC72DC-B473-42BA-B3BB-2256D9FD608B}"/>
              </a:ext>
            </a:extLst>
          </p:cNvPr>
          <p:cNvGrpSpPr/>
          <p:nvPr/>
        </p:nvGrpSpPr>
        <p:grpSpPr>
          <a:xfrm>
            <a:off x="613400" y="4573303"/>
            <a:ext cx="210628" cy="210623"/>
            <a:chOff x="2580616" y="3188412"/>
            <a:chExt cx="80160" cy="80158"/>
          </a:xfrm>
        </p:grpSpPr>
        <p:sp>
          <p:nvSpPr>
            <p:cNvPr id="59" name="Oval 58">
              <a:extLst>
                <a:ext uri="{FF2B5EF4-FFF2-40B4-BE49-F238E27FC236}">
                  <a16:creationId xmlns:a16="http://schemas.microsoft.com/office/drawing/2014/main" id="{16623C2A-85B3-411E-AB07-C1FA409F263D}"/>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0" name="Oval 59">
              <a:extLst>
                <a:ext uri="{FF2B5EF4-FFF2-40B4-BE49-F238E27FC236}">
                  <a16:creationId xmlns:a16="http://schemas.microsoft.com/office/drawing/2014/main" id="{1520305B-6428-456E-AF25-0275F6292469}"/>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cxnSp>
        <p:nvCxnSpPr>
          <p:cNvPr id="62" name="Straight Connector 61">
            <a:extLst>
              <a:ext uri="{FF2B5EF4-FFF2-40B4-BE49-F238E27FC236}">
                <a16:creationId xmlns:a16="http://schemas.microsoft.com/office/drawing/2014/main" id="{FF970254-6994-42CD-AA76-429F1A559F58}"/>
              </a:ext>
            </a:extLst>
          </p:cNvPr>
          <p:cNvCxnSpPr>
            <a:cxnSpLocks/>
          </p:cNvCxnSpPr>
          <p:nvPr/>
        </p:nvCxnSpPr>
        <p:spPr>
          <a:xfrm flipH="1">
            <a:off x="6904877" y="3499984"/>
            <a:ext cx="129009" cy="4168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55AB7AFE-AFCB-4268-8931-E3846AC4623F}"/>
              </a:ext>
            </a:extLst>
          </p:cNvPr>
          <p:cNvGrpSpPr/>
          <p:nvPr/>
        </p:nvGrpSpPr>
        <p:grpSpPr>
          <a:xfrm>
            <a:off x="6319584" y="4239965"/>
            <a:ext cx="210628" cy="210623"/>
            <a:chOff x="2580616" y="3188412"/>
            <a:chExt cx="80160" cy="80158"/>
          </a:xfrm>
        </p:grpSpPr>
        <p:sp>
          <p:nvSpPr>
            <p:cNvPr id="64" name="Oval 63">
              <a:extLst>
                <a:ext uri="{FF2B5EF4-FFF2-40B4-BE49-F238E27FC236}">
                  <a16:creationId xmlns:a16="http://schemas.microsoft.com/office/drawing/2014/main" id="{B7496750-F28B-4823-AC88-FE0A24BF228A}"/>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Oval 64">
              <a:extLst>
                <a:ext uri="{FF2B5EF4-FFF2-40B4-BE49-F238E27FC236}">
                  <a16:creationId xmlns:a16="http://schemas.microsoft.com/office/drawing/2014/main" id="{9416F97F-91C7-4D78-98BF-07F1033371F6}"/>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E3D7096-2049-4DB7-9A6B-59EF8BEA85FB}"/>
              </a:ext>
            </a:extLst>
          </p:cNvPr>
          <p:cNvGrpSpPr/>
          <p:nvPr/>
        </p:nvGrpSpPr>
        <p:grpSpPr>
          <a:xfrm>
            <a:off x="6319584" y="4766614"/>
            <a:ext cx="210628" cy="210623"/>
            <a:chOff x="2580616" y="3188412"/>
            <a:chExt cx="80160" cy="80158"/>
          </a:xfrm>
        </p:grpSpPr>
        <p:sp>
          <p:nvSpPr>
            <p:cNvPr id="67" name="Oval 66">
              <a:extLst>
                <a:ext uri="{FF2B5EF4-FFF2-40B4-BE49-F238E27FC236}">
                  <a16:creationId xmlns:a16="http://schemas.microsoft.com/office/drawing/2014/main" id="{053CC9AB-585D-4636-A66F-03069B80CFE0}"/>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8" name="Oval 67">
              <a:extLst>
                <a:ext uri="{FF2B5EF4-FFF2-40B4-BE49-F238E27FC236}">
                  <a16:creationId xmlns:a16="http://schemas.microsoft.com/office/drawing/2014/main" id="{1628043C-5CBA-4B1E-8B67-C7A9013E8AFD}"/>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21528822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SaaS Applications</a:t>
            </a:r>
          </a:p>
        </p:txBody>
      </p:sp>
    </p:spTree>
    <p:extLst>
      <p:ext uri="{BB962C8B-B14F-4D97-AF65-F5344CB8AC3E}">
        <p14:creationId xmlns:p14="http://schemas.microsoft.com/office/powerpoint/2010/main" val="207569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786C-D947-450E-92CB-CBA1AA8A7DE3}"/>
              </a:ext>
            </a:extLst>
          </p:cNvPr>
          <p:cNvSpPr>
            <a:spLocks noGrp="1"/>
          </p:cNvSpPr>
          <p:nvPr>
            <p:ph type="title"/>
          </p:nvPr>
        </p:nvSpPr>
        <p:spPr/>
        <p:txBody>
          <a:bodyPr/>
          <a:lstStyle/>
          <a:p>
            <a:r>
              <a:rPr lang="en-US"/>
              <a:t>SaaS Applications</a:t>
            </a:r>
          </a:p>
        </p:txBody>
      </p:sp>
      <p:sp>
        <p:nvSpPr>
          <p:cNvPr id="20" name="Rectangle 19">
            <a:extLst>
              <a:ext uri="{FF2B5EF4-FFF2-40B4-BE49-F238E27FC236}">
                <a16:creationId xmlns:a16="http://schemas.microsoft.com/office/drawing/2014/main" id="{A2AF2A18-4041-4E28-AF4B-0FA8227626D7}"/>
              </a:ext>
            </a:extLst>
          </p:cNvPr>
          <p:cNvSpPr/>
          <p:nvPr/>
        </p:nvSpPr>
        <p:spPr bwMode="auto">
          <a:xfrm>
            <a:off x="600229" y="1682750"/>
            <a:ext cx="5442547" cy="4644000"/>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19F8743-6EF7-4B11-8532-B0E3AACEB793}"/>
              </a:ext>
            </a:extLst>
          </p:cNvPr>
          <p:cNvSpPr/>
          <p:nvPr/>
        </p:nvSpPr>
        <p:spPr bwMode="auto">
          <a:xfrm>
            <a:off x="2695711" y="1570400"/>
            <a:ext cx="1311872" cy="224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Customer</a:t>
            </a:r>
          </a:p>
        </p:txBody>
      </p:sp>
      <p:cxnSp>
        <p:nvCxnSpPr>
          <p:cNvPr id="14" name="Straight Connector 13">
            <a:extLst>
              <a:ext uri="{FF2B5EF4-FFF2-40B4-BE49-F238E27FC236}">
                <a16:creationId xmlns:a16="http://schemas.microsoft.com/office/drawing/2014/main" id="{DB595EA0-DE3B-47EA-ABDF-CE774E87760B}"/>
              </a:ext>
            </a:extLst>
          </p:cNvPr>
          <p:cNvCxnSpPr>
            <a:cxnSpLocks/>
          </p:cNvCxnSpPr>
          <p:nvPr/>
        </p:nvCxnSpPr>
        <p:spPr>
          <a:xfrm flipH="1">
            <a:off x="2631896" y="1503680"/>
            <a:ext cx="110832" cy="3581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0D281CD-5722-41B6-BA78-84AF267CED44}"/>
              </a:ext>
            </a:extLst>
          </p:cNvPr>
          <p:cNvCxnSpPr>
            <a:cxnSpLocks/>
          </p:cNvCxnSpPr>
          <p:nvPr/>
        </p:nvCxnSpPr>
        <p:spPr>
          <a:xfrm flipH="1">
            <a:off x="3940470" y="1503680"/>
            <a:ext cx="110832" cy="3581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69FA2EF-6AD2-4C99-9D38-7739AE4A4455}"/>
              </a:ext>
            </a:extLst>
          </p:cNvPr>
          <p:cNvSpPr/>
          <p:nvPr/>
        </p:nvSpPr>
        <p:spPr>
          <a:xfrm>
            <a:off x="732730" y="2670591"/>
            <a:ext cx="5310046" cy="1128514"/>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Find apps that meet your needs</a:t>
            </a:r>
          </a:p>
          <a:p>
            <a:pPr marL="230188" indent="-230188">
              <a:spcBef>
                <a:spcPts val="800"/>
              </a:spcBef>
              <a:buFont typeface="Arial" panose="020B0604020202020204" pitchFamily="34" charset="0"/>
              <a:buChar char="•"/>
            </a:pPr>
            <a:r>
              <a:rPr lang="en-US" sz="1800"/>
              <a:t>Try before you buy</a:t>
            </a:r>
          </a:p>
          <a:p>
            <a:pPr marL="230188" indent="-230188">
              <a:spcBef>
                <a:spcPts val="800"/>
              </a:spcBef>
              <a:buFont typeface="Arial" panose="020B0604020202020204" pitchFamily="34" charset="0"/>
              <a:buChar char="•"/>
            </a:pPr>
            <a:r>
              <a:rPr lang="en-US" sz="1800"/>
              <a:t>Subscribe and integrate billing</a:t>
            </a:r>
          </a:p>
        </p:txBody>
      </p:sp>
      <p:sp>
        <p:nvSpPr>
          <p:cNvPr id="55" name="Rectangle 54">
            <a:extLst>
              <a:ext uri="{FF2B5EF4-FFF2-40B4-BE49-F238E27FC236}">
                <a16:creationId xmlns:a16="http://schemas.microsoft.com/office/drawing/2014/main" id="{8E5F2136-0AE8-4643-AA47-CAEB152891A2}"/>
              </a:ext>
            </a:extLst>
          </p:cNvPr>
          <p:cNvSpPr/>
          <p:nvPr/>
        </p:nvSpPr>
        <p:spPr>
          <a:xfrm>
            <a:off x="732730" y="4766819"/>
            <a:ext cx="5310046" cy="1405513"/>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Search with confidence</a:t>
            </a:r>
          </a:p>
          <a:p>
            <a:pPr marL="230188" indent="-230188">
              <a:spcBef>
                <a:spcPts val="800"/>
              </a:spcBef>
              <a:buFont typeface="Arial" panose="020B0604020202020204" pitchFamily="34" charset="0"/>
              <a:buChar char="•"/>
            </a:pPr>
            <a:r>
              <a:rPr lang="en-US" sz="1800"/>
              <a:t>Pay using your preferred Azure payment instrument and terms</a:t>
            </a:r>
          </a:p>
          <a:p>
            <a:pPr marL="230188" indent="-230188">
              <a:spcBef>
                <a:spcPts val="800"/>
              </a:spcBef>
              <a:buFont typeface="Arial" panose="020B0604020202020204" pitchFamily="34" charset="0"/>
              <a:buChar char="•"/>
            </a:pPr>
            <a:r>
              <a:rPr lang="en-US" sz="1800"/>
              <a:t>Manage subscriptions within the Azure Portal</a:t>
            </a:r>
          </a:p>
        </p:txBody>
      </p:sp>
      <p:sp>
        <p:nvSpPr>
          <p:cNvPr id="68" name="Rectangle 67">
            <a:extLst>
              <a:ext uri="{FF2B5EF4-FFF2-40B4-BE49-F238E27FC236}">
                <a16:creationId xmlns:a16="http://schemas.microsoft.com/office/drawing/2014/main" id="{0EBF3FC8-7743-4014-8956-FD053D3E9D83}"/>
              </a:ext>
            </a:extLst>
          </p:cNvPr>
          <p:cNvSpPr/>
          <p:nvPr/>
        </p:nvSpPr>
        <p:spPr>
          <a:xfrm>
            <a:off x="1345436" y="2069171"/>
            <a:ext cx="745717" cy="369332"/>
          </a:xfrm>
          <a:prstGeom prst="rect">
            <a:avLst/>
          </a:prstGeom>
        </p:spPr>
        <p:txBody>
          <a:bodyPr wrap="none">
            <a:spAutoFit/>
          </a:bodyPr>
          <a:lstStyle/>
          <a:p>
            <a:r>
              <a:rPr lang="en-US" sz="1800">
                <a:latin typeface="+mj-lt"/>
              </a:rPr>
              <a:t>What</a:t>
            </a:r>
          </a:p>
        </p:txBody>
      </p:sp>
      <p:sp>
        <p:nvSpPr>
          <p:cNvPr id="70" name="Rectangle 69">
            <a:extLst>
              <a:ext uri="{FF2B5EF4-FFF2-40B4-BE49-F238E27FC236}">
                <a16:creationId xmlns:a16="http://schemas.microsoft.com/office/drawing/2014/main" id="{EA306AC1-CA87-4C68-ABCD-D735C2ED71CF}"/>
              </a:ext>
            </a:extLst>
          </p:cNvPr>
          <p:cNvSpPr/>
          <p:nvPr/>
        </p:nvSpPr>
        <p:spPr>
          <a:xfrm>
            <a:off x="1345436" y="4195794"/>
            <a:ext cx="1029449" cy="369332"/>
          </a:xfrm>
          <a:prstGeom prst="rect">
            <a:avLst/>
          </a:prstGeom>
        </p:spPr>
        <p:txBody>
          <a:bodyPr wrap="none">
            <a:spAutoFit/>
          </a:bodyPr>
          <a:lstStyle/>
          <a:p>
            <a:r>
              <a:rPr lang="en-US" sz="1800">
                <a:latin typeface="+mj-lt"/>
              </a:rPr>
              <a:t>Benefits</a:t>
            </a:r>
          </a:p>
        </p:txBody>
      </p:sp>
      <p:grpSp>
        <p:nvGrpSpPr>
          <p:cNvPr id="71" name="Group 70">
            <a:extLst>
              <a:ext uri="{FF2B5EF4-FFF2-40B4-BE49-F238E27FC236}">
                <a16:creationId xmlns:a16="http://schemas.microsoft.com/office/drawing/2014/main" id="{2A14A382-3E55-42A3-8148-03111A412938}"/>
              </a:ext>
            </a:extLst>
          </p:cNvPr>
          <p:cNvGrpSpPr/>
          <p:nvPr/>
        </p:nvGrpSpPr>
        <p:grpSpPr>
          <a:xfrm>
            <a:off x="732730" y="4069818"/>
            <a:ext cx="606366" cy="606348"/>
            <a:chOff x="1835679" y="2367398"/>
            <a:chExt cx="711488" cy="711468"/>
          </a:xfrm>
        </p:grpSpPr>
        <p:sp>
          <p:nvSpPr>
            <p:cNvPr id="72" name="Oval 71">
              <a:extLst>
                <a:ext uri="{FF2B5EF4-FFF2-40B4-BE49-F238E27FC236}">
                  <a16:creationId xmlns:a16="http://schemas.microsoft.com/office/drawing/2014/main" id="{CCC3DF97-0B7B-4224-AF39-A1680E59C146}"/>
                </a:ext>
              </a:extLst>
            </p:cNvPr>
            <p:cNvSpPr/>
            <p:nvPr/>
          </p:nvSpPr>
          <p:spPr bwMode="auto">
            <a:xfrm>
              <a:off x="1835679" y="2367398"/>
              <a:ext cx="711488" cy="711468"/>
            </a:xfrm>
            <a:prstGeom prst="ellipse">
              <a:avLst/>
            </a:prstGeom>
            <a:solidFill>
              <a:schemeClr val="bg1"/>
            </a:solidFill>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3" name="Oval 72">
              <a:extLst>
                <a:ext uri="{FF2B5EF4-FFF2-40B4-BE49-F238E27FC236}">
                  <a16:creationId xmlns:a16="http://schemas.microsoft.com/office/drawing/2014/main" id="{6BFCB37F-939D-4B96-939A-5086AEFB442A}"/>
                </a:ext>
              </a:extLst>
            </p:cNvPr>
            <p:cNvSpPr/>
            <p:nvPr/>
          </p:nvSpPr>
          <p:spPr bwMode="auto">
            <a:xfrm>
              <a:off x="1887223" y="2418941"/>
              <a:ext cx="608400" cy="608382"/>
            </a:xfrm>
            <a:prstGeom prst="ellipse">
              <a:avLst/>
            </a:prstGeom>
            <a:solidFill>
              <a:schemeClr val="accent1"/>
            </a:solidFill>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77" name="check" title="Icon of a checkmark">
            <a:extLst>
              <a:ext uri="{FF2B5EF4-FFF2-40B4-BE49-F238E27FC236}">
                <a16:creationId xmlns:a16="http://schemas.microsoft.com/office/drawing/2014/main" id="{C4C4FA39-6CBE-4768-BA40-5EEBD3ACA7BB}"/>
              </a:ext>
            </a:extLst>
          </p:cNvPr>
          <p:cNvSpPr>
            <a:spLocks noChangeAspect="1"/>
          </p:cNvSpPr>
          <p:nvPr/>
        </p:nvSpPr>
        <p:spPr bwMode="auto">
          <a:xfrm>
            <a:off x="901938" y="4278390"/>
            <a:ext cx="267950" cy="18920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79" name="Group 78">
            <a:extLst>
              <a:ext uri="{FF2B5EF4-FFF2-40B4-BE49-F238E27FC236}">
                <a16:creationId xmlns:a16="http://schemas.microsoft.com/office/drawing/2014/main" id="{69AAF301-74BE-4166-B7BB-18696F121B1C}"/>
              </a:ext>
            </a:extLst>
          </p:cNvPr>
          <p:cNvGrpSpPr/>
          <p:nvPr/>
        </p:nvGrpSpPr>
        <p:grpSpPr>
          <a:xfrm>
            <a:off x="732730" y="1948199"/>
            <a:ext cx="606366" cy="606348"/>
            <a:chOff x="1835679" y="2367398"/>
            <a:chExt cx="711488" cy="711468"/>
          </a:xfrm>
        </p:grpSpPr>
        <p:sp>
          <p:nvSpPr>
            <p:cNvPr id="80" name="Oval 79">
              <a:extLst>
                <a:ext uri="{FF2B5EF4-FFF2-40B4-BE49-F238E27FC236}">
                  <a16:creationId xmlns:a16="http://schemas.microsoft.com/office/drawing/2014/main" id="{3F1F2809-DA64-40B4-9F0E-CE4624BE7BAF}"/>
                </a:ext>
              </a:extLst>
            </p:cNvPr>
            <p:cNvSpPr/>
            <p:nvPr/>
          </p:nvSpPr>
          <p:spPr bwMode="auto">
            <a:xfrm>
              <a:off x="1835679" y="2367398"/>
              <a:ext cx="711488" cy="711468"/>
            </a:xfrm>
            <a:prstGeom prst="ellipse">
              <a:avLst/>
            </a:prstGeom>
            <a:solidFill>
              <a:schemeClr val="bg1"/>
            </a:solidFill>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1" name="Oval 80">
              <a:extLst>
                <a:ext uri="{FF2B5EF4-FFF2-40B4-BE49-F238E27FC236}">
                  <a16:creationId xmlns:a16="http://schemas.microsoft.com/office/drawing/2014/main" id="{BC16EBB7-627F-4DDB-A755-97144A5C5AB4}"/>
                </a:ext>
              </a:extLst>
            </p:cNvPr>
            <p:cNvSpPr/>
            <p:nvPr/>
          </p:nvSpPr>
          <p:spPr bwMode="auto">
            <a:xfrm>
              <a:off x="1887223" y="2418941"/>
              <a:ext cx="608400" cy="608382"/>
            </a:xfrm>
            <a:prstGeom prst="ellipse">
              <a:avLst/>
            </a:prstGeom>
            <a:solidFill>
              <a:schemeClr val="accent1"/>
            </a:solidFill>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82" name="question" title="Icon of a question mark">
            <a:extLst>
              <a:ext uri="{FF2B5EF4-FFF2-40B4-BE49-F238E27FC236}">
                <a16:creationId xmlns:a16="http://schemas.microsoft.com/office/drawing/2014/main" id="{7C10F6BA-BA26-4B25-A44C-4BE1F8651B6C}"/>
              </a:ext>
            </a:extLst>
          </p:cNvPr>
          <p:cNvSpPr>
            <a:spLocks noChangeAspect="1" noEditPoints="1"/>
          </p:cNvSpPr>
          <p:nvPr/>
        </p:nvSpPr>
        <p:spPr bwMode="auto">
          <a:xfrm>
            <a:off x="953564" y="2127336"/>
            <a:ext cx="148618" cy="279084"/>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7" name="Rectangle 56">
            <a:extLst>
              <a:ext uri="{FF2B5EF4-FFF2-40B4-BE49-F238E27FC236}">
                <a16:creationId xmlns:a16="http://schemas.microsoft.com/office/drawing/2014/main" id="{B0B6D75D-AD75-4979-AAD4-852EDEFB1AFA}"/>
              </a:ext>
            </a:extLst>
          </p:cNvPr>
          <p:cNvSpPr/>
          <p:nvPr/>
        </p:nvSpPr>
        <p:spPr bwMode="auto">
          <a:xfrm>
            <a:off x="6164236" y="1682750"/>
            <a:ext cx="5442547" cy="4644000"/>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E7D913D7-2A04-47F7-8DC3-23D48A5224D3}"/>
              </a:ext>
            </a:extLst>
          </p:cNvPr>
          <p:cNvSpPr/>
          <p:nvPr/>
        </p:nvSpPr>
        <p:spPr bwMode="auto">
          <a:xfrm>
            <a:off x="8259718" y="1570400"/>
            <a:ext cx="1311872" cy="224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ISV</a:t>
            </a:r>
          </a:p>
        </p:txBody>
      </p:sp>
      <p:cxnSp>
        <p:nvCxnSpPr>
          <p:cNvPr id="59" name="Straight Connector 58">
            <a:extLst>
              <a:ext uri="{FF2B5EF4-FFF2-40B4-BE49-F238E27FC236}">
                <a16:creationId xmlns:a16="http://schemas.microsoft.com/office/drawing/2014/main" id="{AF8C3A34-EC39-4ADA-B1F6-974E97D9ED3E}"/>
              </a:ext>
            </a:extLst>
          </p:cNvPr>
          <p:cNvCxnSpPr>
            <a:cxnSpLocks/>
          </p:cNvCxnSpPr>
          <p:nvPr/>
        </p:nvCxnSpPr>
        <p:spPr>
          <a:xfrm flipH="1">
            <a:off x="8195903" y="1503680"/>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F7EDC0-1F94-42F9-838F-4708470E26C4}"/>
              </a:ext>
            </a:extLst>
          </p:cNvPr>
          <p:cNvCxnSpPr>
            <a:cxnSpLocks/>
          </p:cNvCxnSpPr>
          <p:nvPr/>
        </p:nvCxnSpPr>
        <p:spPr>
          <a:xfrm flipH="1">
            <a:off x="9504477" y="1503680"/>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11E25B2-D7B8-414F-B8CA-D690C2330C86}"/>
              </a:ext>
            </a:extLst>
          </p:cNvPr>
          <p:cNvSpPr/>
          <p:nvPr/>
        </p:nvSpPr>
        <p:spPr>
          <a:xfrm>
            <a:off x="6296737" y="2670591"/>
            <a:ext cx="5310046" cy="1128514"/>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List, offer trials or monetize applications</a:t>
            </a:r>
          </a:p>
          <a:p>
            <a:pPr marL="230188" indent="-230188">
              <a:spcBef>
                <a:spcPts val="800"/>
              </a:spcBef>
              <a:buFont typeface="Arial" panose="020B0604020202020204" pitchFamily="34" charset="0"/>
              <a:buChar char="•"/>
            </a:pPr>
            <a:r>
              <a:rPr lang="en-US" sz="1800"/>
              <a:t>Integrate with your trial experience</a:t>
            </a:r>
          </a:p>
          <a:p>
            <a:pPr marL="230188" indent="-230188">
              <a:spcBef>
                <a:spcPts val="800"/>
              </a:spcBef>
              <a:buFont typeface="Arial" panose="020B0604020202020204" pitchFamily="34" charset="0"/>
              <a:buChar char="•"/>
            </a:pPr>
            <a:r>
              <a:rPr lang="en-US" sz="1800"/>
              <a:t>Transact: simple, flat monthly pre-paid billing</a:t>
            </a:r>
          </a:p>
        </p:txBody>
      </p:sp>
      <p:sp>
        <p:nvSpPr>
          <p:cNvPr id="62" name="Rectangle 61">
            <a:extLst>
              <a:ext uri="{FF2B5EF4-FFF2-40B4-BE49-F238E27FC236}">
                <a16:creationId xmlns:a16="http://schemas.microsoft.com/office/drawing/2014/main" id="{530ABF40-587A-45C9-92AD-988EFA6534FF}"/>
              </a:ext>
            </a:extLst>
          </p:cNvPr>
          <p:cNvSpPr/>
          <p:nvPr/>
        </p:nvSpPr>
        <p:spPr>
          <a:xfrm>
            <a:off x="6296737" y="4766819"/>
            <a:ext cx="5310046" cy="1128514"/>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Collect Leads </a:t>
            </a:r>
          </a:p>
          <a:p>
            <a:pPr marL="230188" indent="-230188">
              <a:spcBef>
                <a:spcPts val="800"/>
              </a:spcBef>
              <a:buFont typeface="Arial" panose="020B0604020202020204" pitchFamily="34" charset="0"/>
              <a:buChar char="•"/>
            </a:pPr>
            <a:r>
              <a:rPr lang="en-US" sz="1800"/>
              <a:t>Integrate with co-sell </a:t>
            </a:r>
          </a:p>
          <a:p>
            <a:pPr marL="230188" indent="-230188">
              <a:spcBef>
                <a:spcPts val="800"/>
              </a:spcBef>
              <a:buFont typeface="Arial" panose="020B0604020202020204" pitchFamily="34" charset="0"/>
              <a:buChar char="•"/>
            </a:pPr>
            <a:r>
              <a:rPr lang="en-US" sz="1800"/>
              <a:t>Simplify fulfillment of enterprise procurement</a:t>
            </a:r>
          </a:p>
        </p:txBody>
      </p:sp>
      <p:sp>
        <p:nvSpPr>
          <p:cNvPr id="63" name="Rectangle 62">
            <a:extLst>
              <a:ext uri="{FF2B5EF4-FFF2-40B4-BE49-F238E27FC236}">
                <a16:creationId xmlns:a16="http://schemas.microsoft.com/office/drawing/2014/main" id="{7D0F7BB9-FED1-4A91-9BF5-E4CE82D81A49}"/>
              </a:ext>
            </a:extLst>
          </p:cNvPr>
          <p:cNvSpPr/>
          <p:nvPr/>
        </p:nvSpPr>
        <p:spPr>
          <a:xfrm>
            <a:off x="6909443" y="2069171"/>
            <a:ext cx="745717" cy="369332"/>
          </a:xfrm>
          <a:prstGeom prst="rect">
            <a:avLst/>
          </a:prstGeom>
        </p:spPr>
        <p:txBody>
          <a:bodyPr wrap="none">
            <a:spAutoFit/>
          </a:bodyPr>
          <a:lstStyle/>
          <a:p>
            <a:r>
              <a:rPr lang="en-US" sz="1800">
                <a:solidFill>
                  <a:schemeClr val="accent3"/>
                </a:solidFill>
                <a:latin typeface="+mj-lt"/>
              </a:rPr>
              <a:t>What</a:t>
            </a:r>
          </a:p>
        </p:txBody>
      </p:sp>
      <p:sp>
        <p:nvSpPr>
          <p:cNvPr id="64" name="Rectangle 63">
            <a:extLst>
              <a:ext uri="{FF2B5EF4-FFF2-40B4-BE49-F238E27FC236}">
                <a16:creationId xmlns:a16="http://schemas.microsoft.com/office/drawing/2014/main" id="{57DA0F7E-8335-4E1A-9D35-C0CB4922E72E}"/>
              </a:ext>
            </a:extLst>
          </p:cNvPr>
          <p:cNvSpPr/>
          <p:nvPr/>
        </p:nvSpPr>
        <p:spPr>
          <a:xfrm>
            <a:off x="6909443" y="4195794"/>
            <a:ext cx="1029449" cy="369332"/>
          </a:xfrm>
          <a:prstGeom prst="rect">
            <a:avLst/>
          </a:prstGeom>
        </p:spPr>
        <p:txBody>
          <a:bodyPr wrap="none">
            <a:spAutoFit/>
          </a:bodyPr>
          <a:lstStyle/>
          <a:p>
            <a:r>
              <a:rPr lang="en-US" sz="1800">
                <a:solidFill>
                  <a:schemeClr val="accent3"/>
                </a:solidFill>
                <a:latin typeface="+mj-lt"/>
              </a:rPr>
              <a:t>Benefits</a:t>
            </a:r>
          </a:p>
        </p:txBody>
      </p:sp>
      <p:sp>
        <p:nvSpPr>
          <p:cNvPr id="66" name="Oval 65">
            <a:extLst>
              <a:ext uri="{FF2B5EF4-FFF2-40B4-BE49-F238E27FC236}">
                <a16:creationId xmlns:a16="http://schemas.microsoft.com/office/drawing/2014/main" id="{53FDB959-5E7C-40AF-B914-84E43DA1CFB3}"/>
              </a:ext>
            </a:extLst>
          </p:cNvPr>
          <p:cNvSpPr/>
          <p:nvPr/>
        </p:nvSpPr>
        <p:spPr bwMode="auto">
          <a:xfrm>
            <a:off x="6296737" y="4069818"/>
            <a:ext cx="606366" cy="60634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7" name="Oval 86">
            <a:extLst>
              <a:ext uri="{FF2B5EF4-FFF2-40B4-BE49-F238E27FC236}">
                <a16:creationId xmlns:a16="http://schemas.microsoft.com/office/drawing/2014/main" id="{045FEA92-E504-4F7D-A265-0BB56B5638D9}"/>
              </a:ext>
            </a:extLst>
          </p:cNvPr>
          <p:cNvSpPr/>
          <p:nvPr/>
        </p:nvSpPr>
        <p:spPr bwMode="auto">
          <a:xfrm>
            <a:off x="6340665" y="4113745"/>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8" name="check" title="Icon of a checkmark">
            <a:extLst>
              <a:ext uri="{FF2B5EF4-FFF2-40B4-BE49-F238E27FC236}">
                <a16:creationId xmlns:a16="http://schemas.microsoft.com/office/drawing/2014/main" id="{52B29A04-A5E4-4149-A9D8-57DB7A1C39B0}"/>
              </a:ext>
            </a:extLst>
          </p:cNvPr>
          <p:cNvSpPr>
            <a:spLocks noChangeAspect="1"/>
          </p:cNvSpPr>
          <p:nvPr/>
        </p:nvSpPr>
        <p:spPr bwMode="auto">
          <a:xfrm>
            <a:off x="6465945" y="4278390"/>
            <a:ext cx="267950" cy="18920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0" name="Oval 89">
            <a:extLst>
              <a:ext uri="{FF2B5EF4-FFF2-40B4-BE49-F238E27FC236}">
                <a16:creationId xmlns:a16="http://schemas.microsoft.com/office/drawing/2014/main" id="{91B57511-29A8-403D-83B3-31FD522BD37E}"/>
              </a:ext>
            </a:extLst>
          </p:cNvPr>
          <p:cNvSpPr/>
          <p:nvPr/>
        </p:nvSpPr>
        <p:spPr bwMode="auto">
          <a:xfrm>
            <a:off x="6296737" y="1948199"/>
            <a:ext cx="606366" cy="60634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1" name="Oval 90">
            <a:extLst>
              <a:ext uri="{FF2B5EF4-FFF2-40B4-BE49-F238E27FC236}">
                <a16:creationId xmlns:a16="http://schemas.microsoft.com/office/drawing/2014/main" id="{93EB3045-3D2A-4951-9F18-2201ABEF1240}"/>
              </a:ext>
            </a:extLst>
          </p:cNvPr>
          <p:cNvSpPr/>
          <p:nvPr/>
        </p:nvSpPr>
        <p:spPr bwMode="auto">
          <a:xfrm>
            <a:off x="6340665" y="1992126"/>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2" name="question" title="Icon of a question mark">
            <a:extLst>
              <a:ext uri="{FF2B5EF4-FFF2-40B4-BE49-F238E27FC236}">
                <a16:creationId xmlns:a16="http://schemas.microsoft.com/office/drawing/2014/main" id="{C30904D3-73AE-49A5-9BEF-5C61FD58032C}"/>
              </a:ext>
            </a:extLst>
          </p:cNvPr>
          <p:cNvSpPr>
            <a:spLocks noChangeAspect="1" noEditPoints="1"/>
          </p:cNvSpPr>
          <p:nvPr/>
        </p:nvSpPr>
        <p:spPr bwMode="auto">
          <a:xfrm>
            <a:off x="6517571" y="2127336"/>
            <a:ext cx="148618" cy="279084"/>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0313049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00E25-17A0-4894-AFCC-6868B7155C2D}"/>
              </a:ext>
            </a:extLst>
          </p:cNvPr>
          <p:cNvSpPr/>
          <p:nvPr/>
        </p:nvSpPr>
        <p:spPr bwMode="auto">
          <a:xfrm>
            <a:off x="588263" y="5048314"/>
            <a:ext cx="11021735" cy="1276709"/>
          </a:xfrm>
          <a:prstGeom prst="rect">
            <a:avLst/>
          </a:prstGeom>
          <a:solidFill>
            <a:schemeClr val="bg1"/>
          </a:solidFill>
          <a:ln w="6350">
            <a:solidFill>
              <a:schemeClr val="bg1">
                <a:lumMod val="95000"/>
              </a:schemeClr>
            </a:solidFill>
            <a:headEnd type="oval"/>
            <a:tailEnd type="none"/>
          </a:ln>
        </p:spPr>
        <p:txBody>
          <a:bodyPr wrap="square" lIns="137160" tIns="91440" rIns="137160" bIns="91440" anchor="ctr">
            <a:noAutofit/>
          </a:bodyPr>
          <a:lstStyle/>
          <a:p>
            <a:r>
              <a:rPr lang="en-US" sz="2400">
                <a:latin typeface="+mj-lt"/>
              </a:rPr>
              <a:t>Launch Partners</a:t>
            </a:r>
          </a:p>
        </p:txBody>
      </p:sp>
      <p:grpSp>
        <p:nvGrpSpPr>
          <p:cNvPr id="53" name="Group 52">
            <a:extLst>
              <a:ext uri="{FF2B5EF4-FFF2-40B4-BE49-F238E27FC236}">
                <a16:creationId xmlns:a16="http://schemas.microsoft.com/office/drawing/2014/main" id="{452F5E12-7DCF-4952-A10F-FC2CF5EF308F}"/>
              </a:ext>
            </a:extLst>
          </p:cNvPr>
          <p:cNvGrpSpPr/>
          <p:nvPr/>
        </p:nvGrpSpPr>
        <p:grpSpPr>
          <a:xfrm>
            <a:off x="6312208" y="1632142"/>
            <a:ext cx="606366" cy="606348"/>
            <a:chOff x="1835679" y="2367398"/>
            <a:chExt cx="711488" cy="711468"/>
          </a:xfrm>
        </p:grpSpPr>
        <p:sp>
          <p:nvSpPr>
            <p:cNvPr id="54" name="Oval 53">
              <a:extLst>
                <a:ext uri="{FF2B5EF4-FFF2-40B4-BE49-F238E27FC236}">
                  <a16:creationId xmlns:a16="http://schemas.microsoft.com/office/drawing/2014/main" id="{C1F9E536-8327-4D86-B580-FC2BD93D7FF6}"/>
                </a:ext>
              </a:extLst>
            </p:cNvPr>
            <p:cNvSpPr/>
            <p:nvPr/>
          </p:nvSpPr>
          <p:spPr bwMode="auto">
            <a:xfrm>
              <a:off x="1835679" y="2367398"/>
              <a:ext cx="711488" cy="71146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Oval 54">
              <a:extLst>
                <a:ext uri="{FF2B5EF4-FFF2-40B4-BE49-F238E27FC236}">
                  <a16:creationId xmlns:a16="http://schemas.microsoft.com/office/drawing/2014/main" id="{B1573AC3-4E00-4EF5-B325-56B97721A9DE}"/>
                </a:ext>
              </a:extLst>
            </p:cNvPr>
            <p:cNvSpPr/>
            <p:nvPr/>
          </p:nvSpPr>
          <p:spPr bwMode="auto">
            <a:xfrm>
              <a:off x="1887223" y="2418941"/>
              <a:ext cx="608400" cy="608382"/>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05EEC06-4467-443C-B76E-28E037C69589}"/>
              </a:ext>
            </a:extLst>
          </p:cNvPr>
          <p:cNvGrpSpPr/>
          <p:nvPr/>
        </p:nvGrpSpPr>
        <p:grpSpPr>
          <a:xfrm>
            <a:off x="580572" y="1632142"/>
            <a:ext cx="606366" cy="606348"/>
            <a:chOff x="1835679" y="2367398"/>
            <a:chExt cx="711488" cy="711468"/>
          </a:xfrm>
        </p:grpSpPr>
        <p:sp>
          <p:nvSpPr>
            <p:cNvPr id="51" name="Oval 50">
              <a:extLst>
                <a:ext uri="{FF2B5EF4-FFF2-40B4-BE49-F238E27FC236}">
                  <a16:creationId xmlns:a16="http://schemas.microsoft.com/office/drawing/2014/main" id="{A8BDA012-1B7C-4E8C-A1AD-B13116416D16}"/>
                </a:ext>
              </a:extLst>
            </p:cNvPr>
            <p:cNvSpPr/>
            <p:nvPr/>
          </p:nvSpPr>
          <p:spPr bwMode="auto">
            <a:xfrm>
              <a:off x="1835679" y="2367398"/>
              <a:ext cx="711488" cy="71146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2" name="Oval 51">
              <a:extLst>
                <a:ext uri="{FF2B5EF4-FFF2-40B4-BE49-F238E27FC236}">
                  <a16:creationId xmlns:a16="http://schemas.microsoft.com/office/drawing/2014/main" id="{ADD3CE21-30BD-49B7-A304-A1FB921E1DCB}"/>
                </a:ext>
              </a:extLst>
            </p:cNvPr>
            <p:cNvSpPr/>
            <p:nvPr/>
          </p:nvSpPr>
          <p:spPr bwMode="auto">
            <a:xfrm>
              <a:off x="1887223" y="2418941"/>
              <a:ext cx="608400" cy="608382"/>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 name="Title 1">
            <a:extLst>
              <a:ext uri="{FF2B5EF4-FFF2-40B4-BE49-F238E27FC236}">
                <a16:creationId xmlns:a16="http://schemas.microsoft.com/office/drawing/2014/main" id="{0D6D626E-AF35-465F-BF54-9D5BA41FBA58}"/>
              </a:ext>
            </a:extLst>
          </p:cNvPr>
          <p:cNvSpPr>
            <a:spLocks noGrp="1"/>
          </p:cNvSpPr>
          <p:nvPr>
            <p:ph type="title"/>
          </p:nvPr>
        </p:nvSpPr>
        <p:spPr/>
        <p:txBody>
          <a:bodyPr/>
          <a:lstStyle/>
          <a:p>
            <a:r>
              <a:rPr lang="en-US"/>
              <a:t>SaaS Applications: Requirements </a:t>
            </a:r>
          </a:p>
        </p:txBody>
      </p:sp>
      <p:sp>
        <p:nvSpPr>
          <p:cNvPr id="25" name="Rectangle 12">
            <a:extLst>
              <a:ext uri="{FF2B5EF4-FFF2-40B4-BE49-F238E27FC236}">
                <a16:creationId xmlns:a16="http://schemas.microsoft.com/office/drawing/2014/main" id="{99395C91-00CA-4886-BB4D-F27AE5C63426}"/>
              </a:ext>
            </a:extLst>
          </p:cNvPr>
          <p:cNvSpPr/>
          <p:nvPr/>
        </p:nvSpPr>
        <p:spPr>
          <a:xfrm flipH="1">
            <a:off x="2372811" y="1973054"/>
            <a:ext cx="3600752" cy="2682006"/>
          </a:xfrm>
          <a:custGeom>
            <a:avLst/>
            <a:gdLst>
              <a:gd name="connsiteX0" fmla="*/ 0 w 9964882"/>
              <a:gd name="connsiteY0" fmla="*/ 0 h 715588"/>
              <a:gd name="connsiteX1" fmla="*/ 9964882 w 9964882"/>
              <a:gd name="connsiteY1" fmla="*/ 0 h 715588"/>
              <a:gd name="connsiteX2" fmla="*/ 9964882 w 9964882"/>
              <a:gd name="connsiteY2" fmla="*/ 715588 h 715588"/>
              <a:gd name="connsiteX3" fmla="*/ 0 w 9964882"/>
              <a:gd name="connsiteY3" fmla="*/ 715588 h 715588"/>
              <a:gd name="connsiteX4" fmla="*/ 0 w 9964882"/>
              <a:gd name="connsiteY4" fmla="*/ 0 h 715588"/>
              <a:gd name="connsiteX0" fmla="*/ 0 w 9964882"/>
              <a:gd name="connsiteY0" fmla="*/ 715588 h 807028"/>
              <a:gd name="connsiteX1" fmla="*/ 0 w 9964882"/>
              <a:gd name="connsiteY1" fmla="*/ 0 h 807028"/>
              <a:gd name="connsiteX2" fmla="*/ 9964882 w 9964882"/>
              <a:gd name="connsiteY2" fmla="*/ 0 h 807028"/>
              <a:gd name="connsiteX3" fmla="*/ 9964882 w 9964882"/>
              <a:gd name="connsiteY3" fmla="*/ 715588 h 807028"/>
              <a:gd name="connsiteX4" fmla="*/ 91440 w 9964882"/>
              <a:gd name="connsiteY4" fmla="*/ 807028 h 807028"/>
              <a:gd name="connsiteX0" fmla="*/ 0 w 9964882"/>
              <a:gd name="connsiteY0" fmla="*/ 715588 h 715588"/>
              <a:gd name="connsiteX1" fmla="*/ 0 w 9964882"/>
              <a:gd name="connsiteY1" fmla="*/ 0 h 715588"/>
              <a:gd name="connsiteX2" fmla="*/ 9964882 w 9964882"/>
              <a:gd name="connsiteY2" fmla="*/ 0 h 715588"/>
              <a:gd name="connsiteX3" fmla="*/ 9964882 w 9964882"/>
              <a:gd name="connsiteY3" fmla="*/ 715588 h 715588"/>
              <a:gd name="connsiteX0" fmla="*/ 0 w 9964882"/>
              <a:gd name="connsiteY0" fmla="*/ 715588 h 715588"/>
              <a:gd name="connsiteX1" fmla="*/ 0 w 9964882"/>
              <a:gd name="connsiteY1" fmla="*/ 0 h 715588"/>
              <a:gd name="connsiteX2" fmla="*/ 9964882 w 9964882"/>
              <a:gd name="connsiteY2" fmla="*/ 0 h 715588"/>
            </a:gdLst>
            <a:ahLst/>
            <a:cxnLst>
              <a:cxn ang="0">
                <a:pos x="connsiteX0" y="connsiteY0"/>
              </a:cxn>
              <a:cxn ang="0">
                <a:pos x="connsiteX1" y="connsiteY1"/>
              </a:cxn>
              <a:cxn ang="0">
                <a:pos x="connsiteX2" y="connsiteY2"/>
              </a:cxn>
            </a:cxnLst>
            <a:rect l="l" t="t" r="r" b="b"/>
            <a:pathLst>
              <a:path w="9964882" h="715588">
                <a:moveTo>
                  <a:pt x="0" y="715588"/>
                </a:moveTo>
                <a:lnTo>
                  <a:pt x="0" y="0"/>
                </a:lnTo>
                <a:lnTo>
                  <a:pt x="9964882" y="0"/>
                </a:lnTo>
              </a:path>
            </a:pathLst>
          </a:custGeom>
          <a:ln w="6350">
            <a:solidFill>
              <a:schemeClr val="tx1"/>
            </a:solidFill>
            <a:headEnd type="oval"/>
            <a:tailEnd type="none"/>
          </a:ln>
        </p:spPr>
        <p:txBody>
          <a:bodyPr wrap="square" lIns="548640" tIns="45720" rIns="91440" bIns="45720" anchor="t">
            <a:noAutofit/>
          </a:bodyPr>
          <a:lstStyle/>
          <a:p>
            <a:endParaRPr lang="en-US" sz="2400"/>
          </a:p>
        </p:txBody>
      </p:sp>
      <p:sp>
        <p:nvSpPr>
          <p:cNvPr id="20" name="Rectangle 19">
            <a:extLst>
              <a:ext uri="{FF2B5EF4-FFF2-40B4-BE49-F238E27FC236}">
                <a16:creationId xmlns:a16="http://schemas.microsoft.com/office/drawing/2014/main" id="{9FCF7FA8-71D7-4FF8-8C5D-5C2CAC87C662}"/>
              </a:ext>
            </a:extLst>
          </p:cNvPr>
          <p:cNvSpPr/>
          <p:nvPr/>
        </p:nvSpPr>
        <p:spPr bwMode="auto">
          <a:xfrm>
            <a:off x="1226318" y="1853936"/>
            <a:ext cx="1200652" cy="224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latin typeface="+mj-lt"/>
                <a:ea typeface="Segoe UI" pitchFamily="34" charset="0"/>
                <a:cs typeface="Segoe UI" pitchFamily="34" charset="0"/>
              </a:rPr>
              <a:t>Product</a:t>
            </a:r>
          </a:p>
        </p:txBody>
      </p:sp>
      <p:cxnSp>
        <p:nvCxnSpPr>
          <p:cNvPr id="22" name="Straight Connector 21">
            <a:extLst>
              <a:ext uri="{FF2B5EF4-FFF2-40B4-BE49-F238E27FC236}">
                <a16:creationId xmlns:a16="http://schemas.microsoft.com/office/drawing/2014/main" id="{CF1B14C2-D0E1-45BD-96B7-30773078CB6B}"/>
              </a:ext>
            </a:extLst>
          </p:cNvPr>
          <p:cNvCxnSpPr>
            <a:cxnSpLocks/>
          </p:cNvCxnSpPr>
          <p:nvPr/>
        </p:nvCxnSpPr>
        <p:spPr>
          <a:xfrm flipH="1">
            <a:off x="2368427" y="1787215"/>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12">
            <a:extLst>
              <a:ext uri="{FF2B5EF4-FFF2-40B4-BE49-F238E27FC236}">
                <a16:creationId xmlns:a16="http://schemas.microsoft.com/office/drawing/2014/main" id="{D4DC5A3E-B272-4D15-A39B-A57742C56059}"/>
              </a:ext>
            </a:extLst>
          </p:cNvPr>
          <p:cNvSpPr/>
          <p:nvPr/>
        </p:nvSpPr>
        <p:spPr>
          <a:xfrm flipH="1">
            <a:off x="8134668" y="1973054"/>
            <a:ext cx="3474720" cy="2682006"/>
          </a:xfrm>
          <a:custGeom>
            <a:avLst/>
            <a:gdLst>
              <a:gd name="connsiteX0" fmla="*/ 0 w 9964882"/>
              <a:gd name="connsiteY0" fmla="*/ 0 h 715588"/>
              <a:gd name="connsiteX1" fmla="*/ 9964882 w 9964882"/>
              <a:gd name="connsiteY1" fmla="*/ 0 h 715588"/>
              <a:gd name="connsiteX2" fmla="*/ 9964882 w 9964882"/>
              <a:gd name="connsiteY2" fmla="*/ 715588 h 715588"/>
              <a:gd name="connsiteX3" fmla="*/ 0 w 9964882"/>
              <a:gd name="connsiteY3" fmla="*/ 715588 h 715588"/>
              <a:gd name="connsiteX4" fmla="*/ 0 w 9964882"/>
              <a:gd name="connsiteY4" fmla="*/ 0 h 715588"/>
              <a:gd name="connsiteX0" fmla="*/ 0 w 9964882"/>
              <a:gd name="connsiteY0" fmla="*/ 715588 h 807028"/>
              <a:gd name="connsiteX1" fmla="*/ 0 w 9964882"/>
              <a:gd name="connsiteY1" fmla="*/ 0 h 807028"/>
              <a:gd name="connsiteX2" fmla="*/ 9964882 w 9964882"/>
              <a:gd name="connsiteY2" fmla="*/ 0 h 807028"/>
              <a:gd name="connsiteX3" fmla="*/ 9964882 w 9964882"/>
              <a:gd name="connsiteY3" fmla="*/ 715588 h 807028"/>
              <a:gd name="connsiteX4" fmla="*/ 91440 w 9964882"/>
              <a:gd name="connsiteY4" fmla="*/ 807028 h 807028"/>
              <a:gd name="connsiteX0" fmla="*/ 0 w 9964882"/>
              <a:gd name="connsiteY0" fmla="*/ 715588 h 715588"/>
              <a:gd name="connsiteX1" fmla="*/ 0 w 9964882"/>
              <a:gd name="connsiteY1" fmla="*/ 0 h 715588"/>
              <a:gd name="connsiteX2" fmla="*/ 9964882 w 9964882"/>
              <a:gd name="connsiteY2" fmla="*/ 0 h 715588"/>
              <a:gd name="connsiteX3" fmla="*/ 9964882 w 9964882"/>
              <a:gd name="connsiteY3" fmla="*/ 715588 h 715588"/>
              <a:gd name="connsiteX0" fmla="*/ 0 w 9964882"/>
              <a:gd name="connsiteY0" fmla="*/ 715588 h 715588"/>
              <a:gd name="connsiteX1" fmla="*/ 0 w 9964882"/>
              <a:gd name="connsiteY1" fmla="*/ 0 h 715588"/>
              <a:gd name="connsiteX2" fmla="*/ 9964882 w 9964882"/>
              <a:gd name="connsiteY2" fmla="*/ 0 h 715588"/>
            </a:gdLst>
            <a:ahLst/>
            <a:cxnLst>
              <a:cxn ang="0">
                <a:pos x="connsiteX0" y="connsiteY0"/>
              </a:cxn>
              <a:cxn ang="0">
                <a:pos x="connsiteX1" y="connsiteY1"/>
              </a:cxn>
              <a:cxn ang="0">
                <a:pos x="connsiteX2" y="connsiteY2"/>
              </a:cxn>
            </a:cxnLst>
            <a:rect l="l" t="t" r="r" b="b"/>
            <a:pathLst>
              <a:path w="9964882" h="715588">
                <a:moveTo>
                  <a:pt x="0" y="715588"/>
                </a:moveTo>
                <a:lnTo>
                  <a:pt x="0" y="0"/>
                </a:lnTo>
                <a:lnTo>
                  <a:pt x="9964882" y="0"/>
                </a:lnTo>
              </a:path>
            </a:pathLst>
          </a:custGeom>
          <a:ln w="6350">
            <a:solidFill>
              <a:schemeClr val="tx1"/>
            </a:solidFill>
            <a:headEnd type="oval"/>
            <a:tailEnd type="none"/>
          </a:ln>
        </p:spPr>
        <p:txBody>
          <a:bodyPr wrap="square" lIns="548640" tIns="45720" rIns="91440" bIns="45720" anchor="t">
            <a:noAutofit/>
          </a:bodyPr>
          <a:lstStyle/>
          <a:p>
            <a:endParaRPr lang="en-US" sz="2400"/>
          </a:p>
        </p:txBody>
      </p:sp>
      <p:sp>
        <p:nvSpPr>
          <p:cNvPr id="34" name="Rectangle 33">
            <a:extLst>
              <a:ext uri="{FF2B5EF4-FFF2-40B4-BE49-F238E27FC236}">
                <a16:creationId xmlns:a16="http://schemas.microsoft.com/office/drawing/2014/main" id="{83F45B39-D5F5-4854-9EEE-A3905EB871B0}"/>
              </a:ext>
            </a:extLst>
          </p:cNvPr>
          <p:cNvSpPr/>
          <p:nvPr/>
        </p:nvSpPr>
        <p:spPr bwMode="auto">
          <a:xfrm>
            <a:off x="6951412" y="1795020"/>
            <a:ext cx="2202748" cy="3425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latin typeface="+mj-lt"/>
                <a:ea typeface="Segoe UI" pitchFamily="34" charset="0"/>
                <a:cs typeface="Segoe UI" pitchFamily="34" charset="0"/>
              </a:rPr>
              <a:t>Subscription API</a:t>
            </a:r>
          </a:p>
        </p:txBody>
      </p:sp>
      <p:cxnSp>
        <p:nvCxnSpPr>
          <p:cNvPr id="35" name="Straight Connector 34">
            <a:extLst>
              <a:ext uri="{FF2B5EF4-FFF2-40B4-BE49-F238E27FC236}">
                <a16:creationId xmlns:a16="http://schemas.microsoft.com/office/drawing/2014/main" id="{F5B6B673-2837-47F2-ABF0-E87D96221431}"/>
              </a:ext>
            </a:extLst>
          </p:cNvPr>
          <p:cNvCxnSpPr>
            <a:cxnSpLocks/>
          </p:cNvCxnSpPr>
          <p:nvPr/>
        </p:nvCxnSpPr>
        <p:spPr>
          <a:xfrm flipH="1">
            <a:off x="9079041" y="1787215"/>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1069C86-3CD2-468E-93B4-8D658E07755B}"/>
              </a:ext>
            </a:extLst>
          </p:cNvPr>
          <p:cNvSpPr/>
          <p:nvPr/>
        </p:nvSpPr>
        <p:spPr>
          <a:xfrm>
            <a:off x="720764" y="2372651"/>
            <a:ext cx="5219961" cy="1887696"/>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SaaS offering</a:t>
            </a:r>
          </a:p>
          <a:p>
            <a:pPr marL="230188" indent="-230188">
              <a:spcBef>
                <a:spcPts val="800"/>
              </a:spcBef>
              <a:buFont typeface="Arial" panose="020B0604020202020204" pitchFamily="34" charset="0"/>
              <a:buChar char="•"/>
            </a:pPr>
            <a:r>
              <a:rPr lang="en-US" sz="1800"/>
              <a:t>Built for Azure </a:t>
            </a:r>
          </a:p>
          <a:p>
            <a:pPr marL="230188" indent="-230188">
              <a:spcBef>
                <a:spcPts val="800"/>
              </a:spcBef>
              <a:buFont typeface="Arial" panose="020B0604020202020204" pitchFamily="34" charset="0"/>
              <a:buChar char="•"/>
            </a:pPr>
            <a:r>
              <a:rPr lang="en-US" sz="1800"/>
              <a:t>Transact: simple, flat monthly pre-paid billing</a:t>
            </a:r>
          </a:p>
          <a:p>
            <a:pPr marL="230188" indent="-230188">
              <a:spcBef>
                <a:spcPts val="800"/>
              </a:spcBef>
              <a:buFont typeface="Arial" panose="020B0604020202020204" pitchFamily="34" charset="0"/>
              <a:buChar char="•"/>
            </a:pPr>
            <a:r>
              <a:rPr lang="en-US" sz="1800"/>
              <a:t>99.9% Availability/Uptime</a:t>
            </a:r>
          </a:p>
          <a:p>
            <a:pPr marL="230188" indent="-230188">
              <a:spcBef>
                <a:spcPts val="800"/>
              </a:spcBef>
              <a:buFont typeface="Arial" panose="020B0604020202020204" pitchFamily="34" charset="0"/>
              <a:buChar char="•"/>
            </a:pPr>
            <a:r>
              <a:rPr lang="en-US" sz="1800"/>
              <a:t>Offer is cancelable by the customer at any time</a:t>
            </a:r>
          </a:p>
        </p:txBody>
      </p:sp>
      <p:sp>
        <p:nvSpPr>
          <p:cNvPr id="42" name="Rectangle 41">
            <a:extLst>
              <a:ext uri="{FF2B5EF4-FFF2-40B4-BE49-F238E27FC236}">
                <a16:creationId xmlns:a16="http://schemas.microsoft.com/office/drawing/2014/main" id="{A0D2C04F-32C7-484D-AD87-DF511256B6FF}"/>
              </a:ext>
            </a:extLst>
          </p:cNvPr>
          <p:cNvSpPr/>
          <p:nvPr/>
        </p:nvSpPr>
        <p:spPr>
          <a:xfrm>
            <a:off x="6481484" y="2372651"/>
            <a:ext cx="5124451" cy="1959511"/>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Host co-branded transaction page where users can manage their account</a:t>
            </a:r>
          </a:p>
          <a:p>
            <a:pPr marL="230188" indent="-230188">
              <a:spcBef>
                <a:spcPts val="800"/>
              </a:spcBef>
              <a:buFont typeface="Arial" panose="020B0604020202020204" pitchFamily="34" charset="0"/>
              <a:buChar char="•"/>
            </a:pPr>
            <a:r>
              <a:rPr lang="en-US" sz="1800"/>
              <a:t>Map accounts in SaaS service to Azure SaaS subscriptions via the shared context</a:t>
            </a:r>
          </a:p>
          <a:p>
            <a:pPr marL="230188" indent="-230188">
              <a:spcBef>
                <a:spcPts val="800"/>
              </a:spcBef>
              <a:buFont typeface="Arial" panose="020B0604020202020204" pitchFamily="34" charset="0"/>
              <a:buChar char="•"/>
            </a:pPr>
            <a:r>
              <a:rPr lang="en-US" sz="1800"/>
              <a:t>Notify Microsoft for the subscription management events</a:t>
            </a:r>
          </a:p>
        </p:txBody>
      </p:sp>
      <p:pic>
        <p:nvPicPr>
          <p:cNvPr id="43" name="Picture 42">
            <a:extLst>
              <a:ext uri="{FF2B5EF4-FFF2-40B4-BE49-F238E27FC236}">
                <a16:creationId xmlns:a16="http://schemas.microsoft.com/office/drawing/2014/main" id="{BF143277-4802-4EFE-B403-4F6A9ACD805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317794" y="5361147"/>
            <a:ext cx="1317811" cy="651043"/>
          </a:xfrm>
          <a:prstGeom prst="rect">
            <a:avLst/>
          </a:prstGeom>
        </p:spPr>
      </p:pic>
      <p:pic>
        <p:nvPicPr>
          <p:cNvPr id="44" name="Picture 43">
            <a:extLst>
              <a:ext uri="{FF2B5EF4-FFF2-40B4-BE49-F238E27FC236}">
                <a16:creationId xmlns:a16="http://schemas.microsoft.com/office/drawing/2014/main" id="{A6F24767-45D0-41E5-9320-A921D0FA04F8}"/>
              </a:ext>
            </a:extLst>
          </p:cNvPr>
          <p:cNvPicPr>
            <a:picLocks noChangeAspect="1"/>
          </p:cNvPicPr>
          <p:nvPr/>
        </p:nvPicPr>
        <p:blipFill rotWithShape="1">
          <a:blip r:embed="rId3">
            <a:clrChange>
              <a:clrFrom>
                <a:srgbClr val="FFFFFF"/>
              </a:clrFrom>
              <a:clrTo>
                <a:srgbClr val="FFFFFF">
                  <a:alpha val="0"/>
                </a:srgbClr>
              </a:clrTo>
            </a:clrChange>
          </a:blip>
          <a:srcRect t="30666" b="30666"/>
          <a:stretch/>
        </p:blipFill>
        <p:spPr>
          <a:xfrm>
            <a:off x="6731467" y="5441568"/>
            <a:ext cx="2250396" cy="490201"/>
          </a:xfrm>
          <a:prstGeom prst="rect">
            <a:avLst/>
          </a:prstGeom>
        </p:spPr>
      </p:pic>
      <p:pic>
        <p:nvPicPr>
          <p:cNvPr id="45" name="Picture 44">
            <a:extLst>
              <a:ext uri="{FF2B5EF4-FFF2-40B4-BE49-F238E27FC236}">
                <a16:creationId xmlns:a16="http://schemas.microsoft.com/office/drawing/2014/main" id="{F128A09A-C82D-4A5E-83A5-5A36BFB22E47}"/>
              </a:ext>
            </a:extLst>
          </p:cNvPr>
          <p:cNvPicPr>
            <a:picLocks noChangeAspect="1"/>
          </p:cNvPicPr>
          <p:nvPr/>
        </p:nvPicPr>
        <p:blipFill>
          <a:blip r:embed="rId4"/>
          <a:stretch>
            <a:fillRect/>
          </a:stretch>
        </p:blipFill>
        <p:spPr>
          <a:xfrm>
            <a:off x="10077725" y="5402964"/>
            <a:ext cx="1247050" cy="567408"/>
          </a:xfrm>
          <a:prstGeom prst="rect">
            <a:avLst/>
          </a:prstGeom>
        </p:spPr>
      </p:pic>
      <p:cxnSp>
        <p:nvCxnSpPr>
          <p:cNvPr id="10" name="Straight Connector 9">
            <a:extLst>
              <a:ext uri="{FF2B5EF4-FFF2-40B4-BE49-F238E27FC236}">
                <a16:creationId xmlns:a16="http://schemas.microsoft.com/office/drawing/2014/main" id="{D9692C5C-97A9-43CD-9F8E-79CEEF31A4BF}"/>
              </a:ext>
            </a:extLst>
          </p:cNvPr>
          <p:cNvCxnSpPr/>
          <p:nvPr/>
        </p:nvCxnSpPr>
        <p:spPr>
          <a:xfrm>
            <a:off x="3641191" y="5219286"/>
            <a:ext cx="0" cy="934764"/>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Processing_E9F5" title="Icon of two interlocked gears">
            <a:extLst>
              <a:ext uri="{FF2B5EF4-FFF2-40B4-BE49-F238E27FC236}">
                <a16:creationId xmlns:a16="http://schemas.microsoft.com/office/drawing/2014/main" id="{8B4790EB-2810-4F13-B155-84403B4CC4E1}"/>
              </a:ext>
            </a:extLst>
          </p:cNvPr>
          <p:cNvSpPr>
            <a:spLocks noChangeAspect="1" noEditPoints="1"/>
          </p:cNvSpPr>
          <p:nvPr/>
        </p:nvSpPr>
        <p:spPr bwMode="auto">
          <a:xfrm>
            <a:off x="712204" y="1785906"/>
            <a:ext cx="343102" cy="29882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Touchscreen" title="Icon of a closed hand with one finger touching a screen">
            <a:extLst>
              <a:ext uri="{FF2B5EF4-FFF2-40B4-BE49-F238E27FC236}">
                <a16:creationId xmlns:a16="http://schemas.microsoft.com/office/drawing/2014/main" id="{6F48902B-DAE2-41D8-AB57-DC59FF87B0EF}"/>
              </a:ext>
            </a:extLst>
          </p:cNvPr>
          <p:cNvSpPr>
            <a:spLocks noChangeAspect="1" noEditPoints="1"/>
          </p:cNvSpPr>
          <p:nvPr/>
        </p:nvSpPr>
        <p:spPr bwMode="auto">
          <a:xfrm>
            <a:off x="6478994" y="1807430"/>
            <a:ext cx="272795" cy="255772"/>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cxnSp>
        <p:nvCxnSpPr>
          <p:cNvPr id="26" name="Straight Connector 25">
            <a:extLst>
              <a:ext uri="{FF2B5EF4-FFF2-40B4-BE49-F238E27FC236}">
                <a16:creationId xmlns:a16="http://schemas.microsoft.com/office/drawing/2014/main" id="{3CF6B2CA-A5E3-49FF-870E-8CC5A7197FCB}"/>
              </a:ext>
            </a:extLst>
          </p:cNvPr>
          <p:cNvCxnSpPr>
            <a:cxnSpLocks/>
          </p:cNvCxnSpPr>
          <p:nvPr/>
        </p:nvCxnSpPr>
        <p:spPr>
          <a:xfrm>
            <a:off x="592326" y="6311319"/>
            <a:ext cx="3063240" cy="13704"/>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27" name="Straight Connector 26">
            <a:extLst>
              <a:ext uri="{FF2B5EF4-FFF2-40B4-BE49-F238E27FC236}">
                <a16:creationId xmlns:a16="http://schemas.microsoft.com/office/drawing/2014/main" id="{8F7885FC-4972-4183-A50E-817C881D0072}"/>
              </a:ext>
            </a:extLst>
          </p:cNvPr>
          <p:cNvCxnSpPr>
            <a:cxnSpLocks/>
          </p:cNvCxnSpPr>
          <p:nvPr/>
        </p:nvCxnSpPr>
        <p:spPr>
          <a:xfrm>
            <a:off x="3655566" y="5048314"/>
            <a:ext cx="7950976"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Tree>
    <p:extLst>
      <p:ext uri="{BB962C8B-B14F-4D97-AF65-F5344CB8AC3E}">
        <p14:creationId xmlns:p14="http://schemas.microsoft.com/office/powerpoint/2010/main" val="14414538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39C45F0-4AA7-4DEE-BD39-DF5FD5238EEE}"/>
              </a:ext>
            </a:extLst>
          </p:cNvPr>
          <p:cNvSpPr/>
          <p:nvPr/>
        </p:nvSpPr>
        <p:spPr>
          <a:xfrm>
            <a:off x="896112" y="1405459"/>
            <a:ext cx="10700143" cy="5158853"/>
          </a:xfrm>
          <a:custGeom>
            <a:avLst/>
            <a:gdLst>
              <a:gd name="connsiteX0" fmla="*/ 0 w 9964882"/>
              <a:gd name="connsiteY0" fmla="*/ 0 h 715588"/>
              <a:gd name="connsiteX1" fmla="*/ 9964882 w 9964882"/>
              <a:gd name="connsiteY1" fmla="*/ 0 h 715588"/>
              <a:gd name="connsiteX2" fmla="*/ 9964882 w 9964882"/>
              <a:gd name="connsiteY2" fmla="*/ 715588 h 715588"/>
              <a:gd name="connsiteX3" fmla="*/ 0 w 9964882"/>
              <a:gd name="connsiteY3" fmla="*/ 715588 h 715588"/>
              <a:gd name="connsiteX4" fmla="*/ 0 w 9964882"/>
              <a:gd name="connsiteY4" fmla="*/ 0 h 715588"/>
              <a:gd name="connsiteX0" fmla="*/ 0 w 9964882"/>
              <a:gd name="connsiteY0" fmla="*/ 715588 h 807028"/>
              <a:gd name="connsiteX1" fmla="*/ 0 w 9964882"/>
              <a:gd name="connsiteY1" fmla="*/ 0 h 807028"/>
              <a:gd name="connsiteX2" fmla="*/ 9964882 w 9964882"/>
              <a:gd name="connsiteY2" fmla="*/ 0 h 807028"/>
              <a:gd name="connsiteX3" fmla="*/ 9964882 w 9964882"/>
              <a:gd name="connsiteY3" fmla="*/ 715588 h 807028"/>
              <a:gd name="connsiteX4" fmla="*/ 91440 w 9964882"/>
              <a:gd name="connsiteY4" fmla="*/ 807028 h 807028"/>
              <a:gd name="connsiteX0" fmla="*/ 0 w 9964882"/>
              <a:gd name="connsiteY0" fmla="*/ 715588 h 715588"/>
              <a:gd name="connsiteX1" fmla="*/ 0 w 9964882"/>
              <a:gd name="connsiteY1" fmla="*/ 0 h 715588"/>
              <a:gd name="connsiteX2" fmla="*/ 9964882 w 9964882"/>
              <a:gd name="connsiteY2" fmla="*/ 0 h 715588"/>
              <a:gd name="connsiteX3" fmla="*/ 9964882 w 9964882"/>
              <a:gd name="connsiteY3" fmla="*/ 715588 h 715588"/>
              <a:gd name="connsiteX0" fmla="*/ 0 w 9964882"/>
              <a:gd name="connsiteY0" fmla="*/ 715588 h 715588"/>
              <a:gd name="connsiteX1" fmla="*/ 0 w 9964882"/>
              <a:gd name="connsiteY1" fmla="*/ 0 h 715588"/>
              <a:gd name="connsiteX2" fmla="*/ 9964882 w 9964882"/>
              <a:gd name="connsiteY2" fmla="*/ 0 h 715588"/>
            </a:gdLst>
            <a:ahLst/>
            <a:cxnLst>
              <a:cxn ang="0">
                <a:pos x="connsiteX0" y="connsiteY0"/>
              </a:cxn>
              <a:cxn ang="0">
                <a:pos x="connsiteX1" y="connsiteY1"/>
              </a:cxn>
              <a:cxn ang="0">
                <a:pos x="connsiteX2" y="connsiteY2"/>
              </a:cxn>
            </a:cxnLst>
            <a:rect l="l" t="t" r="r" b="b"/>
            <a:pathLst>
              <a:path w="9964882" h="715588">
                <a:moveTo>
                  <a:pt x="0" y="715588"/>
                </a:moveTo>
                <a:lnTo>
                  <a:pt x="0" y="0"/>
                </a:lnTo>
                <a:lnTo>
                  <a:pt x="9964882" y="0"/>
                </a:lnTo>
              </a:path>
            </a:pathLst>
          </a:custGeom>
          <a:ln w="6350">
            <a:solidFill>
              <a:schemeClr val="accent1"/>
            </a:solidFill>
            <a:headEnd type="oval"/>
            <a:tailEnd type="oval"/>
          </a:ln>
        </p:spPr>
        <p:txBody>
          <a:bodyPr wrap="square" lIns="548640" tIns="45720" rIns="91440" bIns="45720" anchor="t">
            <a:noAutofit/>
          </a:bodyPr>
          <a:lstStyle/>
          <a:p>
            <a:endParaRPr lang="en-US" sz="2400"/>
          </a:p>
        </p:txBody>
      </p:sp>
      <p:sp>
        <p:nvSpPr>
          <p:cNvPr id="110" name="Oval 109">
            <a:extLst>
              <a:ext uri="{FF2B5EF4-FFF2-40B4-BE49-F238E27FC236}">
                <a16:creationId xmlns:a16="http://schemas.microsoft.com/office/drawing/2014/main" id="{2B1A739B-076E-4635-86D9-4CB3C9F94662}"/>
              </a:ext>
            </a:extLst>
          </p:cNvPr>
          <p:cNvSpPr/>
          <p:nvPr/>
        </p:nvSpPr>
        <p:spPr bwMode="auto">
          <a:xfrm>
            <a:off x="606395" y="3728858"/>
            <a:ext cx="573676" cy="573670"/>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986D97E9-3C9B-4A14-A01D-6F5DA9EF5FFD}"/>
              </a:ext>
            </a:extLst>
          </p:cNvPr>
          <p:cNvSpPr/>
          <p:nvPr/>
        </p:nvSpPr>
        <p:spPr bwMode="auto">
          <a:xfrm>
            <a:off x="606395" y="2965736"/>
            <a:ext cx="573676" cy="573670"/>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8588544-9756-47A2-8BAF-ABDAC65C2281}"/>
              </a:ext>
            </a:extLst>
          </p:cNvPr>
          <p:cNvSpPr>
            <a:spLocks noGrp="1"/>
          </p:cNvSpPr>
          <p:nvPr>
            <p:ph type="title"/>
          </p:nvPr>
        </p:nvSpPr>
        <p:spPr/>
        <p:txBody>
          <a:bodyPr/>
          <a:lstStyle/>
          <a:p>
            <a:r>
              <a:rPr lang="en-US"/>
              <a:t>Agenda </a:t>
            </a:r>
            <a:endParaRPr lang="en-IN"/>
          </a:p>
        </p:txBody>
      </p:sp>
      <p:sp>
        <p:nvSpPr>
          <p:cNvPr id="31" name="Rectangle 12">
            <a:extLst>
              <a:ext uri="{FF2B5EF4-FFF2-40B4-BE49-F238E27FC236}">
                <a16:creationId xmlns:a16="http://schemas.microsoft.com/office/drawing/2014/main" id="{71E79E09-AEB4-4828-9B3F-7FEA007BDE25}"/>
              </a:ext>
            </a:extLst>
          </p:cNvPr>
          <p:cNvSpPr/>
          <p:nvPr/>
        </p:nvSpPr>
        <p:spPr>
          <a:xfrm>
            <a:off x="1261642" y="3010647"/>
            <a:ext cx="10334614" cy="465570"/>
          </a:xfrm>
          <a:prstGeom prst="rect">
            <a:avLst/>
          </a:prstGeom>
          <a:ln w="6350">
            <a:noFill/>
          </a:ln>
        </p:spPr>
        <p:txBody>
          <a:bodyPr wrap="square" lIns="91440" tIns="45720" rIns="91440" bIns="45720" anchor="ctr">
            <a:noAutofit/>
          </a:bodyPr>
          <a:lstStyle/>
          <a:p>
            <a:r>
              <a:rPr lang="en-US" sz="2400"/>
              <a:t>Participating in the Marketplace</a:t>
            </a:r>
          </a:p>
        </p:txBody>
      </p:sp>
      <p:sp>
        <p:nvSpPr>
          <p:cNvPr id="47" name="Rectangle 12">
            <a:extLst>
              <a:ext uri="{FF2B5EF4-FFF2-40B4-BE49-F238E27FC236}">
                <a16:creationId xmlns:a16="http://schemas.microsoft.com/office/drawing/2014/main" id="{6529CBD7-50C0-4A63-B5B9-A367A6C05AE4}"/>
              </a:ext>
            </a:extLst>
          </p:cNvPr>
          <p:cNvSpPr/>
          <p:nvPr/>
        </p:nvSpPr>
        <p:spPr>
          <a:xfrm>
            <a:off x="1248021" y="3728857"/>
            <a:ext cx="10334614" cy="1766151"/>
          </a:xfrm>
          <a:prstGeom prst="rect">
            <a:avLst/>
          </a:prstGeom>
          <a:ln w="6350">
            <a:noFill/>
          </a:ln>
        </p:spPr>
        <p:txBody>
          <a:bodyPr wrap="square" lIns="91440" tIns="45720" rIns="91440" bIns="45720" anchor="t">
            <a:noAutofit/>
          </a:bodyPr>
          <a:lstStyle/>
          <a:p>
            <a:pPr>
              <a:spcBef>
                <a:spcPts val="200"/>
              </a:spcBef>
            </a:pPr>
            <a:r>
              <a:rPr lang="en-US" sz="2400"/>
              <a:t>Exploring Marketplace Capabilities:</a:t>
            </a:r>
          </a:p>
          <a:p>
            <a:pPr marL="334963" lvl="1" indent="-201613" defTabSz="932742">
              <a:spcBef>
                <a:spcPts val="200"/>
              </a:spcBef>
              <a:buSzPct val="90000"/>
              <a:buFont typeface="Arial" panose="020B0604020202020204" pitchFamily="34" charset="0"/>
              <a:buChar char="•"/>
            </a:pPr>
            <a:r>
              <a:rPr lang="en-US" sz="2000"/>
              <a:t>SaaS Applications</a:t>
            </a:r>
          </a:p>
          <a:p>
            <a:pPr marL="334963" lvl="1" indent="-201613" defTabSz="932742">
              <a:spcBef>
                <a:spcPts val="200"/>
              </a:spcBef>
              <a:buSzPct val="90000"/>
              <a:buFont typeface="Arial" panose="020B0604020202020204" pitchFamily="34" charset="0"/>
              <a:buChar char="•"/>
            </a:pPr>
            <a:r>
              <a:rPr lang="en-US" sz="2000"/>
              <a:t>Private Offers</a:t>
            </a:r>
          </a:p>
          <a:p>
            <a:pPr marL="334963" lvl="1" indent="-201613" defTabSz="932742">
              <a:spcBef>
                <a:spcPts val="200"/>
              </a:spcBef>
              <a:buSzPct val="90000"/>
              <a:buFont typeface="Arial" panose="020B0604020202020204" pitchFamily="34" charset="0"/>
              <a:buChar char="•"/>
            </a:pPr>
            <a:r>
              <a:rPr lang="en-US" sz="2000"/>
              <a:t>Containers</a:t>
            </a:r>
          </a:p>
          <a:p>
            <a:pPr marL="334963" lvl="1" indent="-201613" defTabSz="932742">
              <a:spcBef>
                <a:spcPts val="200"/>
              </a:spcBef>
              <a:buSzPct val="90000"/>
              <a:buFont typeface="Arial" panose="020B0604020202020204" pitchFamily="34" charset="0"/>
              <a:buChar char="•"/>
            </a:pPr>
            <a:r>
              <a:rPr lang="en-US" sz="2000"/>
              <a:t>Consulting Services</a:t>
            </a:r>
          </a:p>
        </p:txBody>
      </p:sp>
      <p:sp>
        <p:nvSpPr>
          <p:cNvPr id="54" name="Rectangle 53">
            <a:extLst>
              <a:ext uri="{FF2B5EF4-FFF2-40B4-BE49-F238E27FC236}">
                <a16:creationId xmlns:a16="http://schemas.microsoft.com/office/drawing/2014/main" id="{BFD84E9C-5BB5-4C17-8284-32CDE2E103E7}"/>
              </a:ext>
            </a:extLst>
          </p:cNvPr>
          <p:cNvSpPr/>
          <p:nvPr/>
        </p:nvSpPr>
        <p:spPr>
          <a:xfrm>
            <a:off x="1261154" y="1685598"/>
            <a:ext cx="10348235" cy="1077218"/>
          </a:xfrm>
          <a:prstGeom prst="rect">
            <a:avLst/>
          </a:prstGeom>
        </p:spPr>
        <p:txBody>
          <a:bodyPr wrap="square">
            <a:spAutoFit/>
          </a:bodyPr>
          <a:lstStyle/>
          <a:p>
            <a:pPr lvl="0"/>
            <a:r>
              <a:rPr lang="en-US" sz="2400"/>
              <a:t>One Cloud Marketplace: 2 Storefronts</a:t>
            </a:r>
          </a:p>
          <a:p>
            <a:pPr marL="342900" lvl="0" indent="-342900">
              <a:buFont typeface="Arial" panose="020B0604020202020204" pitchFamily="34" charset="0"/>
              <a:buChar char="•"/>
            </a:pPr>
            <a:r>
              <a:rPr lang="en-US" sz="2000"/>
              <a:t>Azure Marketplace</a:t>
            </a:r>
          </a:p>
          <a:p>
            <a:pPr marL="342900" lvl="0" indent="-342900">
              <a:buFont typeface="Arial" panose="020B0604020202020204" pitchFamily="34" charset="0"/>
              <a:buChar char="•"/>
            </a:pPr>
            <a:r>
              <a:rPr lang="en-US" sz="2000"/>
              <a:t>AppSource</a:t>
            </a:r>
          </a:p>
        </p:txBody>
      </p:sp>
      <p:cxnSp>
        <p:nvCxnSpPr>
          <p:cNvPr id="71" name="Straight Connector 70">
            <a:extLst>
              <a:ext uri="{FF2B5EF4-FFF2-40B4-BE49-F238E27FC236}">
                <a16:creationId xmlns:a16="http://schemas.microsoft.com/office/drawing/2014/main" id="{ACC902F9-B5C4-4351-811F-7B719A49775F}"/>
              </a:ext>
            </a:extLst>
          </p:cNvPr>
          <p:cNvCxnSpPr/>
          <p:nvPr/>
        </p:nvCxnSpPr>
        <p:spPr>
          <a:xfrm>
            <a:off x="1248021" y="2868515"/>
            <a:ext cx="1034823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BA6C29-938E-4BC1-9A76-73D1CFE6F203}"/>
              </a:ext>
            </a:extLst>
          </p:cNvPr>
          <p:cNvCxnSpPr/>
          <p:nvPr/>
        </p:nvCxnSpPr>
        <p:spPr>
          <a:xfrm>
            <a:off x="1261154" y="3682032"/>
            <a:ext cx="1034823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30B2DDC0-C68B-4799-83F5-09BCE65C62B8}"/>
              </a:ext>
            </a:extLst>
          </p:cNvPr>
          <p:cNvSpPr/>
          <p:nvPr/>
        </p:nvSpPr>
        <p:spPr bwMode="auto">
          <a:xfrm>
            <a:off x="606395" y="1645920"/>
            <a:ext cx="573676" cy="573670"/>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43784877-6674-40EC-98F1-57ACEAB4AD3B}"/>
              </a:ext>
            </a:extLst>
          </p:cNvPr>
          <p:cNvSpPr/>
          <p:nvPr/>
        </p:nvSpPr>
        <p:spPr bwMode="auto">
          <a:xfrm>
            <a:off x="658706" y="1698230"/>
            <a:ext cx="469054" cy="469050"/>
          </a:xfrm>
          <a:prstGeom prst="ellipse">
            <a:avLst/>
          </a:prstGeom>
          <a:solidFill>
            <a:schemeClr val="accent3"/>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8F1F0705-E941-464D-B29E-9151814E3210}"/>
              </a:ext>
            </a:extLst>
          </p:cNvPr>
          <p:cNvSpPr/>
          <p:nvPr/>
        </p:nvSpPr>
        <p:spPr bwMode="auto">
          <a:xfrm>
            <a:off x="658706" y="3018046"/>
            <a:ext cx="469054" cy="469050"/>
          </a:xfrm>
          <a:prstGeom prst="ellipse">
            <a:avLst/>
          </a:prstGeom>
          <a:solidFill>
            <a:schemeClr val="accent3"/>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FEC551A7-14E8-49C1-A58B-CC7DC08A31E1}"/>
              </a:ext>
            </a:extLst>
          </p:cNvPr>
          <p:cNvSpPr/>
          <p:nvPr/>
        </p:nvSpPr>
        <p:spPr bwMode="auto">
          <a:xfrm>
            <a:off x="658706" y="3781168"/>
            <a:ext cx="469054" cy="469050"/>
          </a:xfrm>
          <a:prstGeom prst="ellipse">
            <a:avLst/>
          </a:prstGeom>
          <a:solidFill>
            <a:schemeClr val="accent3"/>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2">
            <a:extLst>
              <a:ext uri="{FF2B5EF4-FFF2-40B4-BE49-F238E27FC236}">
                <a16:creationId xmlns:a16="http://schemas.microsoft.com/office/drawing/2014/main" id="{E132EF5E-3577-4F44-B1F8-113FA0931E9D}"/>
              </a:ext>
            </a:extLst>
          </p:cNvPr>
          <p:cNvSpPr/>
          <p:nvPr/>
        </p:nvSpPr>
        <p:spPr>
          <a:xfrm>
            <a:off x="1261642" y="5634209"/>
            <a:ext cx="10334614" cy="465570"/>
          </a:xfrm>
          <a:prstGeom prst="rect">
            <a:avLst/>
          </a:prstGeom>
          <a:ln w="6350">
            <a:noFill/>
          </a:ln>
        </p:spPr>
        <p:txBody>
          <a:bodyPr wrap="square" lIns="91440" tIns="45720" rIns="91440" bIns="45720" anchor="ctr">
            <a:noAutofit/>
          </a:bodyPr>
          <a:lstStyle/>
          <a:p>
            <a:r>
              <a:rPr lang="en-US" sz="2400"/>
              <a:t>Get Started</a:t>
            </a:r>
          </a:p>
        </p:txBody>
      </p:sp>
      <p:sp>
        <p:nvSpPr>
          <p:cNvPr id="20" name="Oval 19">
            <a:extLst>
              <a:ext uri="{FF2B5EF4-FFF2-40B4-BE49-F238E27FC236}">
                <a16:creationId xmlns:a16="http://schemas.microsoft.com/office/drawing/2014/main" id="{C8DEB69A-FCE7-4CFC-8978-C0ED90258E85}"/>
              </a:ext>
            </a:extLst>
          </p:cNvPr>
          <p:cNvSpPr/>
          <p:nvPr/>
        </p:nvSpPr>
        <p:spPr bwMode="auto">
          <a:xfrm>
            <a:off x="606395" y="5578419"/>
            <a:ext cx="573676" cy="573670"/>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407DCA34-142E-4B75-B5CF-B4D0683CC400}"/>
              </a:ext>
            </a:extLst>
          </p:cNvPr>
          <p:cNvSpPr/>
          <p:nvPr/>
        </p:nvSpPr>
        <p:spPr bwMode="auto">
          <a:xfrm>
            <a:off x="658706" y="5630729"/>
            <a:ext cx="469054" cy="469050"/>
          </a:xfrm>
          <a:prstGeom prst="ellipse">
            <a:avLst/>
          </a:prstGeom>
          <a:solidFill>
            <a:schemeClr val="accent3"/>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4CFDAFD5-4BB4-4C99-9634-E8BDA5A12978}"/>
              </a:ext>
            </a:extLst>
          </p:cNvPr>
          <p:cNvCxnSpPr/>
          <p:nvPr/>
        </p:nvCxnSpPr>
        <p:spPr>
          <a:xfrm>
            <a:off x="1248021" y="5554253"/>
            <a:ext cx="1034823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Freeform 13" title="Icon of a cloud">
            <a:extLst>
              <a:ext uri="{FF2B5EF4-FFF2-40B4-BE49-F238E27FC236}">
                <a16:creationId xmlns:a16="http://schemas.microsoft.com/office/drawing/2014/main" id="{4E22F706-E29E-4AC0-BD0C-A2A98200C48D}"/>
              </a:ext>
            </a:extLst>
          </p:cNvPr>
          <p:cNvSpPr>
            <a:spLocks noChangeAspect="1"/>
          </p:cNvSpPr>
          <p:nvPr/>
        </p:nvSpPr>
        <p:spPr bwMode="auto">
          <a:xfrm>
            <a:off x="716539" y="1835828"/>
            <a:ext cx="353388" cy="19385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 name="IoT" title="Icon of five circles that all connect to a center circle">
            <a:extLst>
              <a:ext uri="{FF2B5EF4-FFF2-40B4-BE49-F238E27FC236}">
                <a16:creationId xmlns:a16="http://schemas.microsoft.com/office/drawing/2014/main" id="{0970951D-EEBB-4ABD-BF94-B7A9719B5F7C}"/>
              </a:ext>
            </a:extLst>
          </p:cNvPr>
          <p:cNvSpPr>
            <a:spLocks noChangeAspect="1" noEditPoints="1"/>
          </p:cNvSpPr>
          <p:nvPr/>
        </p:nvSpPr>
        <p:spPr bwMode="auto">
          <a:xfrm>
            <a:off x="747885" y="3106991"/>
            <a:ext cx="290696" cy="29116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9" name="Commitments_EC4D" title="Icon of a handshake">
            <a:extLst>
              <a:ext uri="{FF2B5EF4-FFF2-40B4-BE49-F238E27FC236}">
                <a16:creationId xmlns:a16="http://schemas.microsoft.com/office/drawing/2014/main" id="{3E35BC8D-8A9E-4D8E-9FAA-3CF817EEAFA0}"/>
              </a:ext>
            </a:extLst>
          </p:cNvPr>
          <p:cNvSpPr>
            <a:spLocks noChangeAspect="1" noEditPoints="1"/>
          </p:cNvSpPr>
          <p:nvPr/>
        </p:nvSpPr>
        <p:spPr bwMode="auto">
          <a:xfrm>
            <a:off x="736662" y="5718449"/>
            <a:ext cx="313143" cy="29361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0" name="Freeform 96" title="Icon of a gear with a wrench">
            <a:extLst>
              <a:ext uri="{FF2B5EF4-FFF2-40B4-BE49-F238E27FC236}">
                <a16:creationId xmlns:a16="http://schemas.microsoft.com/office/drawing/2014/main" id="{66D31A3F-62D1-498B-9EDE-089B68D14A25}"/>
              </a:ext>
            </a:extLst>
          </p:cNvPr>
          <p:cNvSpPr>
            <a:spLocks noChangeAspect="1" noEditPoints="1"/>
          </p:cNvSpPr>
          <p:nvPr/>
        </p:nvSpPr>
        <p:spPr bwMode="auto">
          <a:xfrm>
            <a:off x="736661" y="3871528"/>
            <a:ext cx="313144" cy="28833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13709773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B5D66-0282-4562-92B1-2E62A6452B6D}"/>
              </a:ext>
            </a:extLst>
          </p:cNvPr>
          <p:cNvSpPr>
            <a:spLocks noGrp="1"/>
          </p:cNvSpPr>
          <p:nvPr>
            <p:ph type="title"/>
          </p:nvPr>
        </p:nvSpPr>
        <p:spPr/>
        <p:txBody>
          <a:bodyPr/>
          <a:lstStyle/>
          <a:p>
            <a:r>
              <a:rPr lang="en-US"/>
              <a:t>SaaS Subscriptions: User Flow</a:t>
            </a:r>
          </a:p>
        </p:txBody>
      </p:sp>
      <p:sp>
        <p:nvSpPr>
          <p:cNvPr id="36" name="Rectangle 35">
            <a:extLst>
              <a:ext uri="{FF2B5EF4-FFF2-40B4-BE49-F238E27FC236}">
                <a16:creationId xmlns:a16="http://schemas.microsoft.com/office/drawing/2014/main" id="{27CE3223-1049-4ADF-A10A-F3C39FFC43DB}"/>
              </a:ext>
            </a:extLst>
          </p:cNvPr>
          <p:cNvSpPr/>
          <p:nvPr/>
        </p:nvSpPr>
        <p:spPr>
          <a:xfrm>
            <a:off x="2316480" y="2690887"/>
            <a:ext cx="1818471" cy="65156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ea typeface="+mn-ea"/>
                <a:cs typeface="+mn-cs"/>
              </a:rPr>
              <a:t>View list of subscribed SaaS services</a:t>
            </a:r>
          </a:p>
        </p:txBody>
      </p:sp>
      <p:sp>
        <p:nvSpPr>
          <p:cNvPr id="37" name="Rectangle 36">
            <a:extLst>
              <a:ext uri="{FF2B5EF4-FFF2-40B4-BE49-F238E27FC236}">
                <a16:creationId xmlns:a16="http://schemas.microsoft.com/office/drawing/2014/main" id="{A16CECD0-B72C-4C6C-B5C2-1DE9DDC262C7}"/>
              </a:ext>
            </a:extLst>
          </p:cNvPr>
          <p:cNvSpPr/>
          <p:nvPr/>
        </p:nvSpPr>
        <p:spPr>
          <a:xfrm>
            <a:off x="2316480" y="3691657"/>
            <a:ext cx="1818471" cy="65156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ea typeface="+mn-ea"/>
                <a:cs typeface="+mn-cs"/>
              </a:rPr>
              <a:t>Unsubscribe SaaS service*</a:t>
            </a:r>
          </a:p>
        </p:txBody>
      </p:sp>
      <p:sp>
        <p:nvSpPr>
          <p:cNvPr id="32" name="Rectangle 31">
            <a:extLst>
              <a:ext uri="{FF2B5EF4-FFF2-40B4-BE49-F238E27FC236}">
                <a16:creationId xmlns:a16="http://schemas.microsoft.com/office/drawing/2014/main" id="{32CA3DDC-0E03-4A0E-8F11-C282977A2C9F}"/>
              </a:ext>
            </a:extLst>
          </p:cNvPr>
          <p:cNvSpPr/>
          <p:nvPr/>
        </p:nvSpPr>
        <p:spPr>
          <a:xfrm>
            <a:off x="588264" y="1662430"/>
            <a:ext cx="1055208" cy="6515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Azure user</a:t>
            </a:r>
          </a:p>
        </p:txBody>
      </p:sp>
      <p:sp>
        <p:nvSpPr>
          <p:cNvPr id="33" name="Rectangle 32">
            <a:extLst>
              <a:ext uri="{FF2B5EF4-FFF2-40B4-BE49-F238E27FC236}">
                <a16:creationId xmlns:a16="http://schemas.microsoft.com/office/drawing/2014/main" id="{0630CDFE-6EE3-4B87-A971-D4093B3A00BE}"/>
              </a:ext>
            </a:extLst>
          </p:cNvPr>
          <p:cNvSpPr/>
          <p:nvPr/>
        </p:nvSpPr>
        <p:spPr>
          <a:xfrm>
            <a:off x="2064076" y="1662430"/>
            <a:ext cx="2070875" cy="6515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Discover SaaS service</a:t>
            </a:r>
          </a:p>
        </p:txBody>
      </p:sp>
      <p:sp>
        <p:nvSpPr>
          <p:cNvPr id="34" name="Rectangle 33">
            <a:extLst>
              <a:ext uri="{FF2B5EF4-FFF2-40B4-BE49-F238E27FC236}">
                <a16:creationId xmlns:a16="http://schemas.microsoft.com/office/drawing/2014/main" id="{C223941A-284F-4481-97BF-8516ED0539BD}"/>
              </a:ext>
            </a:extLst>
          </p:cNvPr>
          <p:cNvSpPr/>
          <p:nvPr/>
        </p:nvSpPr>
        <p:spPr>
          <a:xfrm>
            <a:off x="4555555" y="1662430"/>
            <a:ext cx="2070875" cy="6515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Subscribe to</a:t>
            </a:r>
            <a:br>
              <a:rPr kumimoji="0" lang="en-US" sz="1400" b="0" i="0" u="none" strike="noStrike" kern="1200" cap="none" spc="0" normalizeH="0" baseline="0" noProof="0">
                <a:ln>
                  <a:noFill/>
                </a:ln>
                <a:solidFill>
                  <a:schemeClr val="bg1"/>
                </a:solidFill>
                <a:effectLst/>
                <a:uLnTx/>
                <a:uFillTx/>
                <a:ea typeface="+mn-ea"/>
                <a:cs typeface="+mn-cs"/>
              </a:rPr>
            </a:br>
            <a:r>
              <a:rPr kumimoji="0" lang="en-US" sz="1400" b="0" i="0" u="none" strike="noStrike" kern="1200" cap="none" spc="0" normalizeH="0" baseline="0" noProof="0">
                <a:ln>
                  <a:noFill/>
                </a:ln>
                <a:solidFill>
                  <a:schemeClr val="bg1"/>
                </a:solidFill>
                <a:effectLst/>
                <a:uLnTx/>
                <a:uFillTx/>
                <a:ea typeface="+mn-ea"/>
                <a:cs typeface="+mn-cs"/>
              </a:rPr>
              <a:t>SaaS service</a:t>
            </a:r>
          </a:p>
        </p:txBody>
      </p:sp>
      <p:sp>
        <p:nvSpPr>
          <p:cNvPr id="35" name="Rectangle 34">
            <a:extLst>
              <a:ext uri="{FF2B5EF4-FFF2-40B4-BE49-F238E27FC236}">
                <a16:creationId xmlns:a16="http://schemas.microsoft.com/office/drawing/2014/main" id="{EC402AC8-4611-4929-9E6F-D91B69ADAA30}"/>
              </a:ext>
            </a:extLst>
          </p:cNvPr>
          <p:cNvSpPr/>
          <p:nvPr/>
        </p:nvSpPr>
        <p:spPr>
          <a:xfrm>
            <a:off x="7047034" y="1662430"/>
            <a:ext cx="2070875" cy="6515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SaaS subscription blade</a:t>
            </a:r>
          </a:p>
        </p:txBody>
      </p:sp>
      <p:sp>
        <p:nvSpPr>
          <p:cNvPr id="38" name="Rectangle 37">
            <a:extLst>
              <a:ext uri="{FF2B5EF4-FFF2-40B4-BE49-F238E27FC236}">
                <a16:creationId xmlns:a16="http://schemas.microsoft.com/office/drawing/2014/main" id="{358779DE-A048-46AF-92AB-02DAA689A544}"/>
              </a:ext>
            </a:extLst>
          </p:cNvPr>
          <p:cNvSpPr/>
          <p:nvPr/>
        </p:nvSpPr>
        <p:spPr>
          <a:xfrm>
            <a:off x="9538513" y="1662430"/>
            <a:ext cx="2070875" cy="651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SaaS landing page</a:t>
            </a:r>
          </a:p>
        </p:txBody>
      </p:sp>
      <p:sp>
        <p:nvSpPr>
          <p:cNvPr id="39" name="Rectangle 38">
            <a:extLst>
              <a:ext uri="{FF2B5EF4-FFF2-40B4-BE49-F238E27FC236}">
                <a16:creationId xmlns:a16="http://schemas.microsoft.com/office/drawing/2014/main" id="{0DF13F41-A7A5-4C6B-89C9-53F4AD115D1F}"/>
              </a:ext>
            </a:extLst>
          </p:cNvPr>
          <p:cNvSpPr/>
          <p:nvPr/>
        </p:nvSpPr>
        <p:spPr>
          <a:xfrm>
            <a:off x="9789732" y="2690887"/>
            <a:ext cx="1819656" cy="65156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ea typeface="+mn-ea"/>
                <a:cs typeface="+mn-cs"/>
              </a:rPr>
              <a:t>Create account</a:t>
            </a:r>
          </a:p>
        </p:txBody>
      </p:sp>
      <p:sp>
        <p:nvSpPr>
          <p:cNvPr id="40" name="Rectangle 39">
            <a:extLst>
              <a:ext uri="{FF2B5EF4-FFF2-40B4-BE49-F238E27FC236}">
                <a16:creationId xmlns:a16="http://schemas.microsoft.com/office/drawing/2014/main" id="{1768644A-4EED-42A4-B0E1-CC805356A728}"/>
              </a:ext>
            </a:extLst>
          </p:cNvPr>
          <p:cNvSpPr/>
          <p:nvPr/>
        </p:nvSpPr>
        <p:spPr>
          <a:xfrm>
            <a:off x="9789732" y="3691657"/>
            <a:ext cx="1819656" cy="65156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ea typeface="+mn-ea"/>
                <a:cs typeface="+mn-cs"/>
              </a:rPr>
              <a:t>Change plan</a:t>
            </a:r>
          </a:p>
        </p:txBody>
      </p:sp>
      <p:sp>
        <p:nvSpPr>
          <p:cNvPr id="53" name="Rectangle 52">
            <a:extLst>
              <a:ext uri="{FF2B5EF4-FFF2-40B4-BE49-F238E27FC236}">
                <a16:creationId xmlns:a16="http://schemas.microsoft.com/office/drawing/2014/main" id="{8B72BF01-7049-4E66-B815-01DE9034B483}"/>
              </a:ext>
            </a:extLst>
          </p:cNvPr>
          <p:cNvSpPr/>
          <p:nvPr/>
        </p:nvSpPr>
        <p:spPr>
          <a:xfrm>
            <a:off x="9789732" y="4692427"/>
            <a:ext cx="1819656" cy="65156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ea typeface="+mn-ea"/>
                <a:cs typeface="+mn-cs"/>
              </a:rPr>
              <a:t>Delete account</a:t>
            </a:r>
          </a:p>
        </p:txBody>
      </p:sp>
      <p:grpSp>
        <p:nvGrpSpPr>
          <p:cNvPr id="8" name="Group 7">
            <a:extLst>
              <a:ext uri="{FF2B5EF4-FFF2-40B4-BE49-F238E27FC236}">
                <a16:creationId xmlns:a16="http://schemas.microsoft.com/office/drawing/2014/main" id="{3C3DF4D9-FA96-488A-8B49-676F40779063}"/>
              </a:ext>
            </a:extLst>
          </p:cNvPr>
          <p:cNvGrpSpPr/>
          <p:nvPr/>
        </p:nvGrpSpPr>
        <p:grpSpPr>
          <a:xfrm>
            <a:off x="2316480" y="2690887"/>
            <a:ext cx="45719" cy="1652335"/>
            <a:chOff x="2316480" y="2690887"/>
            <a:chExt cx="45719" cy="1652335"/>
          </a:xfrm>
          <a:solidFill>
            <a:schemeClr val="accent3"/>
          </a:solidFill>
        </p:grpSpPr>
        <p:sp>
          <p:nvSpPr>
            <p:cNvPr id="54" name="Rectangle 53">
              <a:extLst>
                <a:ext uri="{FF2B5EF4-FFF2-40B4-BE49-F238E27FC236}">
                  <a16:creationId xmlns:a16="http://schemas.microsoft.com/office/drawing/2014/main" id="{E00107B8-EBAA-4F65-9BFE-B088C27B6175}"/>
                </a:ext>
              </a:extLst>
            </p:cNvPr>
            <p:cNvSpPr/>
            <p:nvPr/>
          </p:nvSpPr>
          <p:spPr>
            <a:xfrm>
              <a:off x="2316480" y="2690887"/>
              <a:ext cx="45719" cy="6515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p:txBody>
        </p:sp>
        <p:sp>
          <p:nvSpPr>
            <p:cNvPr id="55" name="Rectangle 54">
              <a:extLst>
                <a:ext uri="{FF2B5EF4-FFF2-40B4-BE49-F238E27FC236}">
                  <a16:creationId xmlns:a16="http://schemas.microsoft.com/office/drawing/2014/main" id="{69BCA1F0-4D63-408B-A217-6091BE8F905D}"/>
                </a:ext>
              </a:extLst>
            </p:cNvPr>
            <p:cNvSpPr/>
            <p:nvPr/>
          </p:nvSpPr>
          <p:spPr>
            <a:xfrm>
              <a:off x="2316480" y="3691657"/>
              <a:ext cx="45719" cy="6515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p:txBody>
        </p:sp>
      </p:grpSp>
      <p:grpSp>
        <p:nvGrpSpPr>
          <p:cNvPr id="56" name="Group 55">
            <a:extLst>
              <a:ext uri="{FF2B5EF4-FFF2-40B4-BE49-F238E27FC236}">
                <a16:creationId xmlns:a16="http://schemas.microsoft.com/office/drawing/2014/main" id="{13168E02-8C39-42BA-9540-74C75871AEF0}"/>
              </a:ext>
            </a:extLst>
          </p:cNvPr>
          <p:cNvGrpSpPr/>
          <p:nvPr/>
        </p:nvGrpSpPr>
        <p:grpSpPr>
          <a:xfrm>
            <a:off x="9789732" y="2690887"/>
            <a:ext cx="45719" cy="1652335"/>
            <a:chOff x="2316480" y="2690887"/>
            <a:chExt cx="45719" cy="1652335"/>
          </a:xfrm>
          <a:solidFill>
            <a:schemeClr val="accent1"/>
          </a:solidFill>
        </p:grpSpPr>
        <p:sp>
          <p:nvSpPr>
            <p:cNvPr id="57" name="Rectangle 56">
              <a:extLst>
                <a:ext uri="{FF2B5EF4-FFF2-40B4-BE49-F238E27FC236}">
                  <a16:creationId xmlns:a16="http://schemas.microsoft.com/office/drawing/2014/main" id="{74B5EAAF-CEF3-4ED8-8892-C3BAC741FD5D}"/>
                </a:ext>
              </a:extLst>
            </p:cNvPr>
            <p:cNvSpPr/>
            <p:nvPr/>
          </p:nvSpPr>
          <p:spPr>
            <a:xfrm>
              <a:off x="2316480" y="2690887"/>
              <a:ext cx="45719" cy="6515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p:txBody>
        </p:sp>
        <p:sp>
          <p:nvSpPr>
            <p:cNvPr id="58" name="Rectangle 57">
              <a:extLst>
                <a:ext uri="{FF2B5EF4-FFF2-40B4-BE49-F238E27FC236}">
                  <a16:creationId xmlns:a16="http://schemas.microsoft.com/office/drawing/2014/main" id="{75241A91-FA53-4EFF-8441-95415E64CAFE}"/>
                </a:ext>
              </a:extLst>
            </p:cNvPr>
            <p:cNvSpPr/>
            <p:nvPr/>
          </p:nvSpPr>
          <p:spPr>
            <a:xfrm>
              <a:off x="2316480" y="3691657"/>
              <a:ext cx="45719" cy="6515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p:txBody>
        </p:sp>
      </p:grpSp>
      <p:sp>
        <p:nvSpPr>
          <p:cNvPr id="60" name="Rectangle 59">
            <a:extLst>
              <a:ext uri="{FF2B5EF4-FFF2-40B4-BE49-F238E27FC236}">
                <a16:creationId xmlns:a16="http://schemas.microsoft.com/office/drawing/2014/main" id="{E61287ED-4D09-48EE-B21C-4642FD693DBE}"/>
              </a:ext>
            </a:extLst>
          </p:cNvPr>
          <p:cNvSpPr/>
          <p:nvPr/>
        </p:nvSpPr>
        <p:spPr>
          <a:xfrm>
            <a:off x="9789732" y="4692427"/>
            <a:ext cx="45719" cy="6515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ea typeface="+mn-ea"/>
              <a:cs typeface="+mn-cs"/>
            </a:endParaRPr>
          </a:p>
        </p:txBody>
      </p:sp>
      <p:cxnSp>
        <p:nvCxnSpPr>
          <p:cNvPr id="10" name="Straight Arrow Connector 9">
            <a:extLst>
              <a:ext uri="{FF2B5EF4-FFF2-40B4-BE49-F238E27FC236}">
                <a16:creationId xmlns:a16="http://schemas.microsoft.com/office/drawing/2014/main" id="{9CE71F5B-8400-4701-9638-41FFBB54880B}"/>
              </a:ext>
            </a:extLst>
          </p:cNvPr>
          <p:cNvCxnSpPr/>
          <p:nvPr/>
        </p:nvCxnSpPr>
        <p:spPr>
          <a:xfrm>
            <a:off x="1643472" y="1988213"/>
            <a:ext cx="420604"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DB0AC86-53ED-483E-9486-7A7485CEFCC5}"/>
              </a:ext>
            </a:extLst>
          </p:cNvPr>
          <p:cNvCxnSpPr>
            <a:cxnSpLocks/>
            <a:stCxn id="33" idx="3"/>
            <a:endCxn id="34" idx="1"/>
          </p:cNvCxnSpPr>
          <p:nvPr/>
        </p:nvCxnSpPr>
        <p:spPr>
          <a:xfrm>
            <a:off x="4134951" y="1988213"/>
            <a:ext cx="420604"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D7C6A25-D2F7-46C5-A83D-1FC3BA3404A4}"/>
              </a:ext>
            </a:extLst>
          </p:cNvPr>
          <p:cNvCxnSpPr>
            <a:cxnSpLocks/>
            <a:stCxn id="34" idx="3"/>
            <a:endCxn id="35" idx="1"/>
          </p:cNvCxnSpPr>
          <p:nvPr/>
        </p:nvCxnSpPr>
        <p:spPr>
          <a:xfrm>
            <a:off x="6626430" y="1988213"/>
            <a:ext cx="420604"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AA21683-309E-4AEE-BCEB-1187305A3C4B}"/>
              </a:ext>
            </a:extLst>
          </p:cNvPr>
          <p:cNvCxnSpPr>
            <a:cxnSpLocks/>
          </p:cNvCxnSpPr>
          <p:nvPr/>
        </p:nvCxnSpPr>
        <p:spPr>
          <a:xfrm>
            <a:off x="9117909" y="1988213"/>
            <a:ext cx="420604"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C6A9C0B-EEE3-41DC-923E-A10DB3B5DAFE}"/>
              </a:ext>
            </a:extLst>
          </p:cNvPr>
          <p:cNvCxnSpPr>
            <a:cxnSpLocks/>
          </p:cNvCxnSpPr>
          <p:nvPr/>
        </p:nvCxnSpPr>
        <p:spPr>
          <a:xfrm>
            <a:off x="1853774" y="1985010"/>
            <a:ext cx="0" cy="2032429"/>
          </a:xfrm>
          <a:prstGeom prst="straightConnector1">
            <a:avLst/>
          </a:prstGeom>
          <a:ln>
            <a:solidFill>
              <a:schemeClr val="tx1"/>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67558D2-8710-4836-9E09-8C4F229DBC6C}"/>
              </a:ext>
            </a:extLst>
          </p:cNvPr>
          <p:cNvCxnSpPr>
            <a:cxnSpLocks/>
            <a:endCxn id="54" idx="1"/>
          </p:cNvCxnSpPr>
          <p:nvPr/>
        </p:nvCxnSpPr>
        <p:spPr>
          <a:xfrm>
            <a:off x="1853184" y="3016670"/>
            <a:ext cx="463296"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A8643B3-71BE-4EC6-B0AF-7D04E925DABB}"/>
              </a:ext>
            </a:extLst>
          </p:cNvPr>
          <p:cNvCxnSpPr>
            <a:cxnSpLocks/>
          </p:cNvCxnSpPr>
          <p:nvPr/>
        </p:nvCxnSpPr>
        <p:spPr>
          <a:xfrm>
            <a:off x="1853184" y="4017440"/>
            <a:ext cx="463296"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523DE70-FBE3-4A69-9F78-1053AC0C5A3D}"/>
              </a:ext>
            </a:extLst>
          </p:cNvPr>
          <p:cNvCxnSpPr>
            <a:cxnSpLocks/>
          </p:cNvCxnSpPr>
          <p:nvPr/>
        </p:nvCxnSpPr>
        <p:spPr>
          <a:xfrm>
            <a:off x="9328211" y="1985010"/>
            <a:ext cx="0" cy="3021330"/>
          </a:xfrm>
          <a:prstGeom prst="straightConnector1">
            <a:avLst/>
          </a:prstGeom>
          <a:ln>
            <a:solidFill>
              <a:schemeClr val="tx1"/>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A5CFE43-10C1-48FF-8985-B8B1B6205822}"/>
              </a:ext>
            </a:extLst>
          </p:cNvPr>
          <p:cNvCxnSpPr>
            <a:cxnSpLocks/>
            <a:endCxn id="57" idx="1"/>
          </p:cNvCxnSpPr>
          <p:nvPr/>
        </p:nvCxnSpPr>
        <p:spPr>
          <a:xfrm>
            <a:off x="9329158" y="3016670"/>
            <a:ext cx="460574"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B59FCEB-9EEC-4A6D-B403-CEEBCA76EF5F}"/>
              </a:ext>
            </a:extLst>
          </p:cNvPr>
          <p:cNvCxnSpPr>
            <a:cxnSpLocks/>
          </p:cNvCxnSpPr>
          <p:nvPr/>
        </p:nvCxnSpPr>
        <p:spPr>
          <a:xfrm>
            <a:off x="9329158" y="4017439"/>
            <a:ext cx="460574"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89BEDD2-5B02-4CBA-B791-EE31D3F07260}"/>
              </a:ext>
            </a:extLst>
          </p:cNvPr>
          <p:cNvCxnSpPr>
            <a:cxnSpLocks/>
          </p:cNvCxnSpPr>
          <p:nvPr/>
        </p:nvCxnSpPr>
        <p:spPr>
          <a:xfrm>
            <a:off x="9329158" y="5018209"/>
            <a:ext cx="460574"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073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F46B-314B-4533-9C88-98E422A2E455}"/>
              </a:ext>
            </a:extLst>
          </p:cNvPr>
          <p:cNvSpPr>
            <a:spLocks noGrp="1"/>
          </p:cNvSpPr>
          <p:nvPr>
            <p:ph type="title"/>
          </p:nvPr>
        </p:nvSpPr>
        <p:spPr/>
        <p:txBody>
          <a:bodyPr/>
          <a:lstStyle/>
          <a:p>
            <a:r>
              <a:rPr lang="en-US"/>
              <a:t>SaaS Subscriptions: User Flow API</a:t>
            </a:r>
          </a:p>
        </p:txBody>
      </p:sp>
      <p:sp>
        <p:nvSpPr>
          <p:cNvPr id="39" name="Rectangle 38">
            <a:extLst>
              <a:ext uri="{FF2B5EF4-FFF2-40B4-BE49-F238E27FC236}">
                <a16:creationId xmlns:a16="http://schemas.microsoft.com/office/drawing/2014/main" id="{A900A2A9-3D06-4344-A558-721DEF8671B7}"/>
              </a:ext>
            </a:extLst>
          </p:cNvPr>
          <p:cNvSpPr/>
          <p:nvPr/>
        </p:nvSpPr>
        <p:spPr>
          <a:xfrm>
            <a:off x="584200" y="1428750"/>
            <a:ext cx="2954283" cy="700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Discover SaaS service</a:t>
            </a:r>
            <a:br>
              <a:rPr kumimoji="0" lang="en-US" sz="1400" b="0" i="0" u="none" strike="noStrike" kern="1200" cap="none" spc="0" normalizeH="0" baseline="0" noProof="0">
                <a:ln>
                  <a:noFill/>
                </a:ln>
                <a:solidFill>
                  <a:schemeClr val="bg1"/>
                </a:solidFill>
                <a:effectLst/>
                <a:uLnTx/>
                <a:uFillTx/>
                <a:ea typeface="+mn-ea"/>
                <a:cs typeface="+mn-cs"/>
              </a:rPr>
            </a:br>
            <a:r>
              <a:rPr kumimoji="0" lang="en-US" sz="1400" b="0" i="0" u="none" strike="noStrike" kern="1200" cap="none" spc="0" normalizeH="0" baseline="0" noProof="0">
                <a:ln>
                  <a:noFill/>
                </a:ln>
                <a:solidFill>
                  <a:schemeClr val="bg1"/>
                </a:solidFill>
                <a:effectLst/>
                <a:uLnTx/>
                <a:uFillTx/>
                <a:ea typeface="+mn-ea"/>
                <a:cs typeface="+mn-cs"/>
              </a:rPr>
              <a:t>in </a:t>
            </a:r>
            <a:r>
              <a:rPr kumimoji="0" lang="en-US" sz="1400" b="0" i="0" u="none" strike="noStrike" kern="1200" cap="none" spc="0" normalizeH="0" baseline="0" noProof="0" err="1">
                <a:ln>
                  <a:noFill/>
                </a:ln>
                <a:solidFill>
                  <a:schemeClr val="bg1"/>
                </a:solidFill>
                <a:effectLst/>
                <a:uLnTx/>
                <a:uFillTx/>
                <a:ea typeface="+mn-ea"/>
                <a:cs typeface="+mn-cs"/>
              </a:rPr>
              <a:t>AzureMarketplace</a:t>
            </a:r>
            <a:r>
              <a:rPr kumimoji="0" lang="en-US" sz="1400" b="0" i="0" u="none" strike="noStrike" kern="1200" cap="none" spc="0" normalizeH="0" baseline="0" noProof="0">
                <a:ln>
                  <a:noFill/>
                </a:ln>
                <a:solidFill>
                  <a:schemeClr val="bg1"/>
                </a:solidFill>
                <a:effectLst/>
                <a:uLnTx/>
                <a:uFillTx/>
                <a:ea typeface="+mn-ea"/>
                <a:cs typeface="+mn-cs"/>
              </a:rPr>
              <a:t> (Azure portal)</a:t>
            </a:r>
          </a:p>
        </p:txBody>
      </p:sp>
      <p:sp>
        <p:nvSpPr>
          <p:cNvPr id="40" name="Rectangle 39">
            <a:extLst>
              <a:ext uri="{FF2B5EF4-FFF2-40B4-BE49-F238E27FC236}">
                <a16:creationId xmlns:a16="http://schemas.microsoft.com/office/drawing/2014/main" id="{520345E4-3011-4B89-9E3E-CD82110F4180}"/>
              </a:ext>
            </a:extLst>
          </p:cNvPr>
          <p:cNvSpPr/>
          <p:nvPr/>
        </p:nvSpPr>
        <p:spPr>
          <a:xfrm>
            <a:off x="4262674" y="1428750"/>
            <a:ext cx="2401088" cy="700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ea typeface="+mn-ea"/>
                <a:cs typeface="+mn-cs"/>
              </a:rPr>
              <a:t>Subscribe to a SaaS</a:t>
            </a:r>
            <a:br>
              <a:rPr kumimoji="0" lang="en-US" sz="1400" b="0" i="0" u="none" strike="noStrike" kern="1200" cap="none" spc="0" normalizeH="0" baseline="0" noProof="0">
                <a:ln>
                  <a:noFill/>
                </a:ln>
                <a:solidFill>
                  <a:schemeClr val="bg1"/>
                </a:solidFill>
                <a:effectLst/>
                <a:uLnTx/>
                <a:uFillTx/>
                <a:ea typeface="+mn-ea"/>
                <a:cs typeface="+mn-cs"/>
              </a:rPr>
            </a:br>
            <a:r>
              <a:rPr kumimoji="0" lang="en-US" sz="1400" b="0" i="0" u="none" strike="noStrike" kern="1200" cap="none" spc="0" normalizeH="0" baseline="0" noProof="0">
                <a:ln>
                  <a:noFill/>
                </a:ln>
                <a:solidFill>
                  <a:schemeClr val="bg1"/>
                </a:solidFill>
                <a:effectLst/>
                <a:uLnTx/>
                <a:uFillTx/>
                <a:ea typeface="+mn-ea"/>
                <a:cs typeface="+mn-cs"/>
              </a:rPr>
              <a:t>service in Azure portal</a:t>
            </a:r>
          </a:p>
        </p:txBody>
      </p:sp>
      <p:sp>
        <p:nvSpPr>
          <p:cNvPr id="42" name="Rectangle 41">
            <a:extLst>
              <a:ext uri="{FF2B5EF4-FFF2-40B4-BE49-F238E27FC236}">
                <a16:creationId xmlns:a16="http://schemas.microsoft.com/office/drawing/2014/main" id="{D28ECC64-E162-4C76-8E73-2F329AB62212}"/>
              </a:ext>
            </a:extLst>
          </p:cNvPr>
          <p:cNvSpPr/>
          <p:nvPr/>
        </p:nvSpPr>
        <p:spPr>
          <a:xfrm>
            <a:off x="9047740" y="1428750"/>
            <a:ext cx="2057024" cy="700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1400">
                <a:solidFill>
                  <a:schemeClr val="bg1"/>
                </a:solidFill>
              </a:rPr>
              <a:t>SaaS service</a:t>
            </a:r>
            <a:br>
              <a:rPr lang="en-US" sz="1400">
                <a:solidFill>
                  <a:schemeClr val="bg1"/>
                </a:solidFill>
              </a:rPr>
            </a:br>
            <a:r>
              <a:rPr lang="en-US" sz="1400">
                <a:solidFill>
                  <a:schemeClr val="bg1"/>
                </a:solidFill>
              </a:rPr>
              <a:t>landing page</a:t>
            </a:r>
          </a:p>
        </p:txBody>
      </p:sp>
      <p:sp>
        <p:nvSpPr>
          <p:cNvPr id="43" name="Rectangle 42">
            <a:extLst>
              <a:ext uri="{FF2B5EF4-FFF2-40B4-BE49-F238E27FC236}">
                <a16:creationId xmlns:a16="http://schemas.microsoft.com/office/drawing/2014/main" id="{AA415D75-A8C0-45DE-8BCD-FC0059D13B39}"/>
              </a:ext>
            </a:extLst>
          </p:cNvPr>
          <p:cNvSpPr/>
          <p:nvPr/>
        </p:nvSpPr>
        <p:spPr>
          <a:xfrm>
            <a:off x="9047743" y="3336672"/>
            <a:ext cx="2057018" cy="700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1400">
                <a:solidFill>
                  <a:schemeClr val="bg1"/>
                </a:solidFill>
              </a:rPr>
              <a:t>Create account</a:t>
            </a:r>
          </a:p>
        </p:txBody>
      </p:sp>
      <p:sp>
        <p:nvSpPr>
          <p:cNvPr id="44" name="Rectangle 43">
            <a:extLst>
              <a:ext uri="{FF2B5EF4-FFF2-40B4-BE49-F238E27FC236}">
                <a16:creationId xmlns:a16="http://schemas.microsoft.com/office/drawing/2014/main" id="{41578A94-5C27-43AD-9A62-ED7204E89CB4}"/>
              </a:ext>
            </a:extLst>
          </p:cNvPr>
          <p:cNvSpPr/>
          <p:nvPr/>
        </p:nvSpPr>
        <p:spPr>
          <a:xfrm>
            <a:off x="9047743" y="4454579"/>
            <a:ext cx="2057018" cy="700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1400">
                <a:solidFill>
                  <a:schemeClr val="bg1"/>
                </a:solidFill>
              </a:rPr>
              <a:t>Change plan</a:t>
            </a:r>
          </a:p>
        </p:txBody>
      </p:sp>
      <p:sp>
        <p:nvSpPr>
          <p:cNvPr id="48" name="Rectangle 47">
            <a:extLst>
              <a:ext uri="{FF2B5EF4-FFF2-40B4-BE49-F238E27FC236}">
                <a16:creationId xmlns:a16="http://schemas.microsoft.com/office/drawing/2014/main" id="{C758D300-4D49-4649-99FB-C5F21979303F}"/>
              </a:ext>
            </a:extLst>
          </p:cNvPr>
          <p:cNvSpPr/>
          <p:nvPr/>
        </p:nvSpPr>
        <p:spPr>
          <a:xfrm>
            <a:off x="9047743" y="5572485"/>
            <a:ext cx="2057018" cy="700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1400">
                <a:solidFill>
                  <a:schemeClr val="bg1"/>
                </a:solidFill>
              </a:rPr>
              <a:t>Unsubscribe/delete account</a:t>
            </a:r>
          </a:p>
        </p:txBody>
      </p:sp>
      <p:grpSp>
        <p:nvGrpSpPr>
          <p:cNvPr id="18" name="Group 17">
            <a:extLst>
              <a:ext uri="{FF2B5EF4-FFF2-40B4-BE49-F238E27FC236}">
                <a16:creationId xmlns:a16="http://schemas.microsoft.com/office/drawing/2014/main" id="{68A654A9-0E61-4331-825B-3AB6CFE0982B}"/>
              </a:ext>
            </a:extLst>
          </p:cNvPr>
          <p:cNvGrpSpPr/>
          <p:nvPr/>
        </p:nvGrpSpPr>
        <p:grpSpPr>
          <a:xfrm>
            <a:off x="4940639" y="5515697"/>
            <a:ext cx="1045158" cy="757780"/>
            <a:chOff x="5292331" y="5515697"/>
            <a:chExt cx="1045158" cy="757780"/>
          </a:xfrm>
        </p:grpSpPr>
        <p:pic>
          <p:nvPicPr>
            <p:cNvPr id="61" name="Picture 60">
              <a:extLst>
                <a:ext uri="{FF2B5EF4-FFF2-40B4-BE49-F238E27FC236}">
                  <a16:creationId xmlns:a16="http://schemas.microsoft.com/office/drawing/2014/main" id="{EF7D2F25-3C2B-4645-A813-E9F1DD1C6009}"/>
                </a:ext>
              </a:extLst>
            </p:cNvPr>
            <p:cNvPicPr>
              <a:picLocks noChangeAspect="1"/>
            </p:cNvPicPr>
            <p:nvPr/>
          </p:nvPicPr>
          <p:blipFill>
            <a:blip r:embed="rId3"/>
            <a:stretch>
              <a:fillRect/>
            </a:stretch>
          </p:blipFill>
          <p:spPr>
            <a:xfrm>
              <a:off x="5505120" y="5515697"/>
              <a:ext cx="554304" cy="554304"/>
            </a:xfrm>
            <a:prstGeom prst="rect">
              <a:avLst/>
            </a:prstGeom>
          </p:spPr>
        </p:pic>
        <p:sp>
          <p:nvSpPr>
            <p:cNvPr id="62" name="TextBox 61">
              <a:extLst>
                <a:ext uri="{FF2B5EF4-FFF2-40B4-BE49-F238E27FC236}">
                  <a16:creationId xmlns:a16="http://schemas.microsoft.com/office/drawing/2014/main" id="{EA6DBC69-DE2C-4816-AE1B-AB45FDDBBA30}"/>
                </a:ext>
              </a:extLst>
            </p:cNvPr>
            <p:cNvSpPr txBox="1"/>
            <p:nvPr/>
          </p:nvSpPr>
          <p:spPr>
            <a:xfrm>
              <a:off x="5292331" y="6058033"/>
              <a:ext cx="104515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/Unsubscribe</a:t>
              </a:r>
            </a:p>
          </p:txBody>
        </p:sp>
      </p:grpSp>
      <p:grpSp>
        <p:nvGrpSpPr>
          <p:cNvPr id="63" name="Group 62">
            <a:extLst>
              <a:ext uri="{FF2B5EF4-FFF2-40B4-BE49-F238E27FC236}">
                <a16:creationId xmlns:a16="http://schemas.microsoft.com/office/drawing/2014/main" id="{7FD6DEFA-B4C4-4974-8B29-AD30EABD9E4D}"/>
              </a:ext>
            </a:extLst>
          </p:cNvPr>
          <p:cNvGrpSpPr/>
          <p:nvPr/>
        </p:nvGrpSpPr>
        <p:grpSpPr>
          <a:xfrm>
            <a:off x="5114885" y="4411988"/>
            <a:ext cx="696666" cy="757780"/>
            <a:chOff x="5466577" y="5515697"/>
            <a:chExt cx="696666" cy="757780"/>
          </a:xfrm>
        </p:grpSpPr>
        <p:pic>
          <p:nvPicPr>
            <p:cNvPr id="64" name="Picture 63">
              <a:extLst>
                <a:ext uri="{FF2B5EF4-FFF2-40B4-BE49-F238E27FC236}">
                  <a16:creationId xmlns:a16="http://schemas.microsoft.com/office/drawing/2014/main" id="{F445330A-EBC7-4653-86A8-927B7E62EF8D}"/>
                </a:ext>
              </a:extLst>
            </p:cNvPr>
            <p:cNvPicPr>
              <a:picLocks noChangeAspect="1"/>
            </p:cNvPicPr>
            <p:nvPr/>
          </p:nvPicPr>
          <p:blipFill>
            <a:blip r:embed="rId3"/>
            <a:stretch>
              <a:fillRect/>
            </a:stretch>
          </p:blipFill>
          <p:spPr>
            <a:xfrm>
              <a:off x="5505120" y="5515697"/>
              <a:ext cx="554304" cy="554304"/>
            </a:xfrm>
            <a:prstGeom prst="rect">
              <a:avLst/>
            </a:prstGeom>
          </p:spPr>
        </p:pic>
        <p:sp>
          <p:nvSpPr>
            <p:cNvPr id="65" name="TextBox 64">
              <a:extLst>
                <a:ext uri="{FF2B5EF4-FFF2-40B4-BE49-F238E27FC236}">
                  <a16:creationId xmlns:a16="http://schemas.microsoft.com/office/drawing/2014/main" id="{A1E2DD99-9D64-4D41-A513-B9198B4CBC05}"/>
                </a:ext>
              </a:extLst>
            </p:cNvPr>
            <p:cNvSpPr txBox="1"/>
            <p:nvPr/>
          </p:nvSpPr>
          <p:spPr>
            <a:xfrm>
              <a:off x="5466577" y="6058033"/>
              <a:ext cx="696666" cy="215444"/>
            </a:xfrm>
            <a:prstGeom prst="rect">
              <a:avLst/>
            </a:prstGeom>
            <a:noFill/>
          </p:spPr>
          <p:txBody>
            <a:bodyPr wrap="none" lIns="0" tIns="0" rIns="0" bIns="0" rtlCol="0">
              <a:spAutoFit/>
            </a:bodyPr>
            <a:lstStyle/>
            <a:p>
              <a:pPr lvl="0" algn="ctr" defTabSz="914400">
                <a:defRPr/>
              </a:pPr>
              <a:r>
                <a:rPr lang="en-US" sz="1400"/>
                <a:t>/Convert</a:t>
              </a:r>
            </a:p>
          </p:txBody>
        </p:sp>
      </p:grpSp>
      <p:grpSp>
        <p:nvGrpSpPr>
          <p:cNvPr id="66" name="Group 65">
            <a:extLst>
              <a:ext uri="{FF2B5EF4-FFF2-40B4-BE49-F238E27FC236}">
                <a16:creationId xmlns:a16="http://schemas.microsoft.com/office/drawing/2014/main" id="{E7C22D64-1346-4AE6-A0C6-0D32DEB5BCFE}"/>
              </a:ext>
            </a:extLst>
          </p:cNvPr>
          <p:cNvGrpSpPr/>
          <p:nvPr/>
        </p:nvGrpSpPr>
        <p:grpSpPr>
          <a:xfrm>
            <a:off x="5043231" y="3308278"/>
            <a:ext cx="839974" cy="757780"/>
            <a:chOff x="5394923" y="5515697"/>
            <a:chExt cx="839974" cy="757780"/>
          </a:xfrm>
        </p:grpSpPr>
        <p:pic>
          <p:nvPicPr>
            <p:cNvPr id="67" name="Picture 66">
              <a:extLst>
                <a:ext uri="{FF2B5EF4-FFF2-40B4-BE49-F238E27FC236}">
                  <a16:creationId xmlns:a16="http://schemas.microsoft.com/office/drawing/2014/main" id="{6FE011B9-8ABA-4ADB-BB2D-B3CC6573DF38}"/>
                </a:ext>
              </a:extLst>
            </p:cNvPr>
            <p:cNvPicPr>
              <a:picLocks noChangeAspect="1"/>
            </p:cNvPicPr>
            <p:nvPr/>
          </p:nvPicPr>
          <p:blipFill>
            <a:blip r:embed="rId3"/>
            <a:stretch>
              <a:fillRect/>
            </a:stretch>
          </p:blipFill>
          <p:spPr>
            <a:xfrm>
              <a:off x="5505120" y="5515697"/>
              <a:ext cx="554304" cy="554304"/>
            </a:xfrm>
            <a:prstGeom prst="rect">
              <a:avLst/>
            </a:prstGeom>
          </p:spPr>
        </p:pic>
        <p:sp>
          <p:nvSpPr>
            <p:cNvPr id="68" name="TextBox 67">
              <a:extLst>
                <a:ext uri="{FF2B5EF4-FFF2-40B4-BE49-F238E27FC236}">
                  <a16:creationId xmlns:a16="http://schemas.microsoft.com/office/drawing/2014/main" id="{A06D893A-2A89-4B70-9C68-CC9BE7D567BE}"/>
                </a:ext>
              </a:extLst>
            </p:cNvPr>
            <p:cNvSpPr txBox="1"/>
            <p:nvPr/>
          </p:nvSpPr>
          <p:spPr>
            <a:xfrm>
              <a:off x="5394923" y="6058033"/>
              <a:ext cx="839974" cy="215444"/>
            </a:xfrm>
            <a:prstGeom prst="rect">
              <a:avLst/>
            </a:prstGeom>
            <a:noFill/>
          </p:spPr>
          <p:txBody>
            <a:bodyPr wrap="none" lIns="0" tIns="0" rIns="0" bIns="0" rtlCol="0">
              <a:spAutoFit/>
            </a:bodyPr>
            <a:lstStyle/>
            <a:p>
              <a:pPr lvl="0" algn="ctr" defTabSz="914400">
                <a:defRPr/>
              </a:pPr>
              <a:r>
                <a:rPr lang="en-US" sz="1400"/>
                <a:t>/Subscribe</a:t>
              </a:r>
            </a:p>
          </p:txBody>
        </p:sp>
      </p:grpSp>
      <p:grpSp>
        <p:nvGrpSpPr>
          <p:cNvPr id="69" name="Group 68">
            <a:extLst>
              <a:ext uri="{FF2B5EF4-FFF2-40B4-BE49-F238E27FC236}">
                <a16:creationId xmlns:a16="http://schemas.microsoft.com/office/drawing/2014/main" id="{0A6AEEF5-D347-42B7-ACF9-C404BF04A20E}"/>
              </a:ext>
            </a:extLst>
          </p:cNvPr>
          <p:cNvGrpSpPr/>
          <p:nvPr/>
        </p:nvGrpSpPr>
        <p:grpSpPr>
          <a:xfrm>
            <a:off x="4743983" y="2204568"/>
            <a:ext cx="1438471" cy="757780"/>
            <a:chOff x="5095675" y="5515697"/>
            <a:chExt cx="1438471" cy="757780"/>
          </a:xfrm>
        </p:grpSpPr>
        <p:pic>
          <p:nvPicPr>
            <p:cNvPr id="70" name="Picture 69">
              <a:extLst>
                <a:ext uri="{FF2B5EF4-FFF2-40B4-BE49-F238E27FC236}">
                  <a16:creationId xmlns:a16="http://schemas.microsoft.com/office/drawing/2014/main" id="{213102C0-F062-4951-9173-B76F3189C773}"/>
                </a:ext>
              </a:extLst>
            </p:cNvPr>
            <p:cNvPicPr>
              <a:picLocks noChangeAspect="1"/>
            </p:cNvPicPr>
            <p:nvPr/>
          </p:nvPicPr>
          <p:blipFill>
            <a:blip r:embed="rId3"/>
            <a:stretch>
              <a:fillRect/>
            </a:stretch>
          </p:blipFill>
          <p:spPr>
            <a:xfrm>
              <a:off x="5505120" y="5515697"/>
              <a:ext cx="554304" cy="554304"/>
            </a:xfrm>
            <a:prstGeom prst="rect">
              <a:avLst/>
            </a:prstGeom>
          </p:spPr>
        </p:pic>
        <p:sp>
          <p:nvSpPr>
            <p:cNvPr id="71" name="TextBox 70">
              <a:extLst>
                <a:ext uri="{FF2B5EF4-FFF2-40B4-BE49-F238E27FC236}">
                  <a16:creationId xmlns:a16="http://schemas.microsoft.com/office/drawing/2014/main" id="{7C017157-19C3-4828-91E7-B5AAEBFCFD73}"/>
                </a:ext>
              </a:extLst>
            </p:cNvPr>
            <p:cNvSpPr txBox="1"/>
            <p:nvPr/>
          </p:nvSpPr>
          <p:spPr>
            <a:xfrm>
              <a:off x="5095675" y="6058033"/>
              <a:ext cx="1438471" cy="215444"/>
            </a:xfrm>
            <a:prstGeom prst="rect">
              <a:avLst/>
            </a:prstGeom>
            <a:noFill/>
          </p:spPr>
          <p:txBody>
            <a:bodyPr wrap="none" lIns="0" tIns="0" rIns="0" bIns="0" rtlCol="0">
              <a:spAutoFit/>
            </a:bodyPr>
            <a:lstStyle/>
            <a:p>
              <a:pPr lvl="0" algn="ctr" defTabSz="914400">
                <a:defRPr/>
              </a:pPr>
              <a:r>
                <a:rPr lang="en-US" sz="1400"/>
                <a:t>/</a:t>
              </a:r>
              <a:r>
                <a:rPr lang="en-US" sz="1400" err="1"/>
                <a:t>ResolveCustomer</a:t>
              </a:r>
              <a:endParaRPr lang="en-US" sz="1400"/>
            </a:p>
          </p:txBody>
        </p:sp>
      </p:grpSp>
      <p:cxnSp>
        <p:nvCxnSpPr>
          <p:cNvPr id="72" name="Straight Arrow Connector 71">
            <a:extLst>
              <a:ext uri="{FF2B5EF4-FFF2-40B4-BE49-F238E27FC236}">
                <a16:creationId xmlns:a16="http://schemas.microsoft.com/office/drawing/2014/main" id="{DA5C2BCC-ACD2-4539-8AC9-D0F48A75A1E3}"/>
              </a:ext>
            </a:extLst>
          </p:cNvPr>
          <p:cNvCxnSpPr>
            <a:cxnSpLocks/>
            <a:stCxn id="39" idx="3"/>
            <a:endCxn id="40" idx="1"/>
          </p:cNvCxnSpPr>
          <p:nvPr/>
        </p:nvCxnSpPr>
        <p:spPr>
          <a:xfrm>
            <a:off x="3538483" y="1779246"/>
            <a:ext cx="724191"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462AAC3-D86E-4151-8D6B-C447D9B945CD}"/>
              </a:ext>
            </a:extLst>
          </p:cNvPr>
          <p:cNvCxnSpPr>
            <a:cxnSpLocks/>
            <a:stCxn id="40" idx="3"/>
            <a:endCxn id="42" idx="1"/>
          </p:cNvCxnSpPr>
          <p:nvPr/>
        </p:nvCxnSpPr>
        <p:spPr>
          <a:xfrm>
            <a:off x="6663762" y="1779246"/>
            <a:ext cx="2383978"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24362FF-DFBB-4CEB-A3E7-7E1867751027}"/>
              </a:ext>
            </a:extLst>
          </p:cNvPr>
          <p:cNvCxnSpPr>
            <a:cxnSpLocks/>
            <a:stCxn id="42" idx="2"/>
            <a:endCxn id="43" idx="0"/>
          </p:cNvCxnSpPr>
          <p:nvPr/>
        </p:nvCxnSpPr>
        <p:spPr>
          <a:xfrm>
            <a:off x="10076252" y="2129742"/>
            <a:ext cx="0" cy="120693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AF5F1ED-00B6-4367-B0C3-61ABAF34CCB0}"/>
              </a:ext>
            </a:extLst>
          </p:cNvPr>
          <p:cNvCxnSpPr>
            <a:cxnSpLocks/>
            <a:stCxn id="43" idx="2"/>
            <a:endCxn id="44" idx="0"/>
          </p:cNvCxnSpPr>
          <p:nvPr/>
        </p:nvCxnSpPr>
        <p:spPr>
          <a:xfrm>
            <a:off x="10076252" y="4037664"/>
            <a:ext cx="0" cy="416915"/>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987AAAD-3A1F-4587-B069-1CA1226FE77E}"/>
              </a:ext>
            </a:extLst>
          </p:cNvPr>
          <p:cNvCxnSpPr>
            <a:cxnSpLocks/>
            <a:stCxn id="44" idx="2"/>
            <a:endCxn id="48" idx="0"/>
          </p:cNvCxnSpPr>
          <p:nvPr/>
        </p:nvCxnSpPr>
        <p:spPr>
          <a:xfrm>
            <a:off x="10076252" y="5155571"/>
            <a:ext cx="0" cy="416914"/>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A823063-A7AF-4A40-AA7A-628F1A273B59}"/>
              </a:ext>
            </a:extLst>
          </p:cNvPr>
          <p:cNvCxnSpPr>
            <a:cxnSpLocks/>
            <a:stCxn id="42" idx="3"/>
          </p:cNvCxnSpPr>
          <p:nvPr/>
        </p:nvCxnSpPr>
        <p:spPr>
          <a:xfrm flipH="1">
            <a:off x="6308797" y="1779246"/>
            <a:ext cx="4795967" cy="756217"/>
          </a:xfrm>
          <a:prstGeom prst="bentConnector3">
            <a:avLst>
              <a:gd name="adj1" fmla="val -4767"/>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93648D3-1C33-4118-896F-B7A45A9D2F14}"/>
              </a:ext>
            </a:extLst>
          </p:cNvPr>
          <p:cNvCxnSpPr>
            <a:cxnSpLocks/>
            <a:stCxn id="43" idx="1"/>
          </p:cNvCxnSpPr>
          <p:nvPr/>
        </p:nvCxnSpPr>
        <p:spPr>
          <a:xfrm flipH="1">
            <a:off x="6360161" y="3687168"/>
            <a:ext cx="2687582"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0DE41B1-E772-4468-B2CD-F1BDCAF02745}"/>
              </a:ext>
            </a:extLst>
          </p:cNvPr>
          <p:cNvCxnSpPr>
            <a:cxnSpLocks/>
            <a:stCxn id="44" idx="1"/>
          </p:cNvCxnSpPr>
          <p:nvPr/>
        </p:nvCxnSpPr>
        <p:spPr>
          <a:xfrm flipH="1">
            <a:off x="6360161" y="4805075"/>
            <a:ext cx="2687582"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DAB5DAA-CF70-4110-8D3B-7CA5E0956A0F}"/>
              </a:ext>
            </a:extLst>
          </p:cNvPr>
          <p:cNvCxnSpPr>
            <a:cxnSpLocks/>
            <a:stCxn id="48" idx="1"/>
          </p:cNvCxnSpPr>
          <p:nvPr/>
        </p:nvCxnSpPr>
        <p:spPr>
          <a:xfrm flipH="1">
            <a:off x="6360161" y="5922981"/>
            <a:ext cx="2687582" cy="0"/>
          </a:xfrm>
          <a:prstGeom prst="straightConnector1">
            <a:avLst/>
          </a:prstGeom>
          <a:ln>
            <a:solidFill>
              <a:schemeClr val="tx1"/>
            </a:solidFill>
            <a:headEnd type="oval" w="sm" len="sm"/>
            <a:tailEnd type="triangle" w="lg"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F5436D39-5984-49BF-9995-3DB489BB4A50}"/>
              </a:ext>
            </a:extLst>
          </p:cNvPr>
          <p:cNvSpPr txBox="1"/>
          <p:nvPr/>
        </p:nvSpPr>
        <p:spPr>
          <a:xfrm>
            <a:off x="6948037" y="1525332"/>
            <a:ext cx="1891544"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ea typeface="+mn-ea"/>
                <a:cs typeface="+mn-cs"/>
              </a:rPr>
              <a:t>HTTP POST /</a:t>
            </a:r>
            <a:r>
              <a:rPr kumimoji="0" lang="en-US" sz="1100" b="0" i="0" u="none" strike="noStrike" kern="1200" cap="none" spc="0" normalizeH="0" baseline="0" noProof="0" err="1">
                <a:ln>
                  <a:noFill/>
                </a:ln>
                <a:effectLst/>
                <a:uLnTx/>
                <a:uFillTx/>
                <a:ea typeface="+mn-ea"/>
                <a:cs typeface="+mn-cs"/>
              </a:rPr>
              <a:t>SaaSLandingPage</a:t>
            </a:r>
            <a:endParaRPr kumimoji="0" lang="en-US" sz="1100" b="0" i="0" u="none" strike="noStrike" kern="1200" cap="none" spc="0" normalizeH="0" baseline="0" noProof="0">
              <a:ln>
                <a:noFill/>
              </a:ln>
              <a:effectLst/>
              <a:uLnTx/>
              <a:uFillTx/>
              <a:ea typeface="+mn-ea"/>
              <a:cs typeface="+mn-cs"/>
            </a:endParaRPr>
          </a:p>
        </p:txBody>
      </p:sp>
      <p:sp>
        <p:nvSpPr>
          <p:cNvPr id="92" name="TextBox 91">
            <a:extLst>
              <a:ext uri="{FF2B5EF4-FFF2-40B4-BE49-F238E27FC236}">
                <a16:creationId xmlns:a16="http://schemas.microsoft.com/office/drawing/2014/main" id="{2CD6AF4E-FB33-40C3-8BA7-1C2DB4F4847F}"/>
              </a:ext>
            </a:extLst>
          </p:cNvPr>
          <p:cNvSpPr txBox="1"/>
          <p:nvPr/>
        </p:nvSpPr>
        <p:spPr>
          <a:xfrm>
            <a:off x="6851857" y="1853364"/>
            <a:ext cx="2083904"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ea typeface="+mn-ea"/>
                <a:cs typeface="+mn-cs"/>
              </a:rPr>
              <a:t>X-</a:t>
            </a:r>
            <a:r>
              <a:rPr kumimoji="0" lang="en-US" sz="1100" b="0" i="0" u="none" strike="noStrike" kern="1200" cap="none" spc="0" normalizeH="0" baseline="0" noProof="0" err="1">
                <a:ln>
                  <a:noFill/>
                </a:ln>
                <a:effectLst/>
                <a:uLnTx/>
                <a:uFillTx/>
                <a:ea typeface="+mn-ea"/>
                <a:cs typeface="+mn-cs"/>
              </a:rPr>
              <a:t>ms</a:t>
            </a:r>
            <a:r>
              <a:rPr kumimoji="0" lang="en-US" sz="1100" b="0" i="0" u="none" strike="noStrike" kern="1200" cap="none" spc="0" normalizeH="0" baseline="0" noProof="0">
                <a:ln>
                  <a:noFill/>
                </a:ln>
                <a:effectLst/>
                <a:uLnTx/>
                <a:uFillTx/>
                <a:ea typeface="+mn-ea"/>
                <a:cs typeface="+mn-cs"/>
              </a:rPr>
              <a:t>-marketplace-token: “token”</a:t>
            </a:r>
          </a:p>
        </p:txBody>
      </p:sp>
      <p:sp>
        <p:nvSpPr>
          <p:cNvPr id="106" name="TextBox 105">
            <a:extLst>
              <a:ext uri="{FF2B5EF4-FFF2-40B4-BE49-F238E27FC236}">
                <a16:creationId xmlns:a16="http://schemas.microsoft.com/office/drawing/2014/main" id="{C2B99997-20FC-4D9A-BAB8-8258740C4218}"/>
              </a:ext>
            </a:extLst>
          </p:cNvPr>
          <p:cNvSpPr txBox="1"/>
          <p:nvPr/>
        </p:nvSpPr>
        <p:spPr>
          <a:xfrm>
            <a:off x="7210256" y="3493007"/>
            <a:ext cx="1038747"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ea typeface="+mn-ea"/>
                <a:cs typeface="+mn-cs"/>
              </a:rPr>
              <a:t>Pre-req: Validate</a:t>
            </a:r>
          </a:p>
        </p:txBody>
      </p:sp>
      <p:sp>
        <p:nvSpPr>
          <p:cNvPr id="107" name="TextBox 106">
            <a:extLst>
              <a:ext uri="{FF2B5EF4-FFF2-40B4-BE49-F238E27FC236}">
                <a16:creationId xmlns:a16="http://schemas.microsoft.com/office/drawing/2014/main" id="{3EAE09B8-42E8-4771-B36C-A01D37F10CA4}"/>
              </a:ext>
            </a:extLst>
          </p:cNvPr>
          <p:cNvSpPr txBox="1"/>
          <p:nvPr/>
        </p:nvSpPr>
        <p:spPr>
          <a:xfrm>
            <a:off x="7210256" y="4604501"/>
            <a:ext cx="1038747"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ea typeface="+mn-ea"/>
                <a:cs typeface="+mn-cs"/>
              </a:rPr>
              <a:t>Pre-req: Validate</a:t>
            </a:r>
          </a:p>
        </p:txBody>
      </p:sp>
    </p:spTree>
    <p:extLst>
      <p:ext uri="{BB962C8B-B14F-4D97-AF65-F5344CB8AC3E}">
        <p14:creationId xmlns:p14="http://schemas.microsoft.com/office/powerpoint/2010/main" val="21709245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a:t>Container Images </a:t>
            </a:r>
          </a:p>
        </p:txBody>
      </p:sp>
    </p:spTree>
    <p:extLst>
      <p:ext uri="{BB962C8B-B14F-4D97-AF65-F5344CB8AC3E}">
        <p14:creationId xmlns:p14="http://schemas.microsoft.com/office/powerpoint/2010/main" val="295392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786C-D947-450E-92CB-CBA1AA8A7DE3}"/>
              </a:ext>
            </a:extLst>
          </p:cNvPr>
          <p:cNvSpPr>
            <a:spLocks noGrp="1"/>
          </p:cNvSpPr>
          <p:nvPr>
            <p:ph type="title"/>
          </p:nvPr>
        </p:nvSpPr>
        <p:spPr/>
        <p:txBody>
          <a:bodyPr/>
          <a:lstStyle/>
          <a:p>
            <a:r>
              <a:rPr lang="en-US" dirty="0"/>
              <a:t>Containers Images</a:t>
            </a:r>
          </a:p>
        </p:txBody>
      </p:sp>
      <p:sp>
        <p:nvSpPr>
          <p:cNvPr id="37" name="Rectangle 36">
            <a:extLst>
              <a:ext uri="{FF2B5EF4-FFF2-40B4-BE49-F238E27FC236}">
                <a16:creationId xmlns:a16="http://schemas.microsoft.com/office/drawing/2014/main" id="{2186AEFF-DBA1-45FB-9D79-D1F877F67C62}"/>
              </a:ext>
            </a:extLst>
          </p:cNvPr>
          <p:cNvSpPr/>
          <p:nvPr/>
        </p:nvSpPr>
        <p:spPr bwMode="auto">
          <a:xfrm>
            <a:off x="600229" y="1682750"/>
            <a:ext cx="5442547" cy="4644000"/>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33E72A28-3B7A-4457-926D-6FF5F5AD97CE}"/>
              </a:ext>
            </a:extLst>
          </p:cNvPr>
          <p:cNvSpPr/>
          <p:nvPr/>
        </p:nvSpPr>
        <p:spPr bwMode="auto">
          <a:xfrm>
            <a:off x="2695711" y="1570400"/>
            <a:ext cx="1311872" cy="224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Customer</a:t>
            </a:r>
          </a:p>
        </p:txBody>
      </p:sp>
      <p:cxnSp>
        <p:nvCxnSpPr>
          <p:cNvPr id="39" name="Straight Connector 38">
            <a:extLst>
              <a:ext uri="{FF2B5EF4-FFF2-40B4-BE49-F238E27FC236}">
                <a16:creationId xmlns:a16="http://schemas.microsoft.com/office/drawing/2014/main" id="{D3F31457-647A-4028-8279-B989727305D9}"/>
              </a:ext>
            </a:extLst>
          </p:cNvPr>
          <p:cNvCxnSpPr>
            <a:cxnSpLocks/>
          </p:cNvCxnSpPr>
          <p:nvPr/>
        </p:nvCxnSpPr>
        <p:spPr>
          <a:xfrm flipH="1">
            <a:off x="2631896" y="1503680"/>
            <a:ext cx="110832" cy="3581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E6AE61-D0C5-40BA-AA6C-257FE8D0012A}"/>
              </a:ext>
            </a:extLst>
          </p:cNvPr>
          <p:cNvCxnSpPr>
            <a:cxnSpLocks/>
          </p:cNvCxnSpPr>
          <p:nvPr/>
        </p:nvCxnSpPr>
        <p:spPr>
          <a:xfrm flipH="1">
            <a:off x="3940470" y="1503680"/>
            <a:ext cx="110832" cy="3581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42AF659-F2D9-4AA3-977D-10BF32E46743}"/>
              </a:ext>
            </a:extLst>
          </p:cNvPr>
          <p:cNvSpPr/>
          <p:nvPr/>
        </p:nvSpPr>
        <p:spPr>
          <a:xfrm>
            <a:off x="732730" y="2670591"/>
            <a:ext cx="5310046" cy="923330"/>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Discovery of container based images applications that have been certified to run on Azure container services</a:t>
            </a:r>
          </a:p>
        </p:txBody>
      </p:sp>
      <p:sp>
        <p:nvSpPr>
          <p:cNvPr id="42" name="Rectangle 41">
            <a:extLst>
              <a:ext uri="{FF2B5EF4-FFF2-40B4-BE49-F238E27FC236}">
                <a16:creationId xmlns:a16="http://schemas.microsoft.com/office/drawing/2014/main" id="{5358A1E7-F269-4263-A27A-DF69EA2801B7}"/>
              </a:ext>
            </a:extLst>
          </p:cNvPr>
          <p:cNvSpPr/>
          <p:nvPr/>
        </p:nvSpPr>
        <p:spPr>
          <a:xfrm>
            <a:off x="732730" y="4766819"/>
            <a:ext cx="5310046" cy="1579920"/>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Build with confidence – start with secure, certified components</a:t>
            </a:r>
          </a:p>
          <a:p>
            <a:pPr marL="230188" indent="-230188">
              <a:spcBef>
                <a:spcPts val="800"/>
              </a:spcBef>
              <a:buFont typeface="Arial" panose="020B0604020202020204" pitchFamily="34" charset="0"/>
              <a:buChar char="•"/>
            </a:pPr>
            <a:r>
              <a:rPr lang="en-US" sz="1800"/>
              <a:t>Deploy with flexibility – can be deployed to choice of Kubernetes-based container services that run on Azure</a:t>
            </a:r>
          </a:p>
        </p:txBody>
      </p:sp>
      <p:sp>
        <p:nvSpPr>
          <p:cNvPr id="43" name="Rectangle 42">
            <a:extLst>
              <a:ext uri="{FF2B5EF4-FFF2-40B4-BE49-F238E27FC236}">
                <a16:creationId xmlns:a16="http://schemas.microsoft.com/office/drawing/2014/main" id="{4DDC0AFE-3BFD-475B-9EC9-D7520AA77CAC}"/>
              </a:ext>
            </a:extLst>
          </p:cNvPr>
          <p:cNvSpPr/>
          <p:nvPr/>
        </p:nvSpPr>
        <p:spPr>
          <a:xfrm>
            <a:off x="1345436" y="2069171"/>
            <a:ext cx="745717" cy="369332"/>
          </a:xfrm>
          <a:prstGeom prst="rect">
            <a:avLst/>
          </a:prstGeom>
        </p:spPr>
        <p:txBody>
          <a:bodyPr wrap="none">
            <a:spAutoFit/>
          </a:bodyPr>
          <a:lstStyle/>
          <a:p>
            <a:r>
              <a:rPr lang="en-US" sz="1800">
                <a:latin typeface="+mj-lt"/>
              </a:rPr>
              <a:t>What</a:t>
            </a:r>
          </a:p>
        </p:txBody>
      </p:sp>
      <p:sp>
        <p:nvSpPr>
          <p:cNvPr id="44" name="Rectangle 43">
            <a:extLst>
              <a:ext uri="{FF2B5EF4-FFF2-40B4-BE49-F238E27FC236}">
                <a16:creationId xmlns:a16="http://schemas.microsoft.com/office/drawing/2014/main" id="{88C879ED-DE35-4693-A566-06929309317B}"/>
              </a:ext>
            </a:extLst>
          </p:cNvPr>
          <p:cNvSpPr/>
          <p:nvPr/>
        </p:nvSpPr>
        <p:spPr>
          <a:xfrm>
            <a:off x="1345436" y="4195794"/>
            <a:ext cx="1029449" cy="369332"/>
          </a:xfrm>
          <a:prstGeom prst="rect">
            <a:avLst/>
          </a:prstGeom>
        </p:spPr>
        <p:txBody>
          <a:bodyPr wrap="none">
            <a:spAutoFit/>
          </a:bodyPr>
          <a:lstStyle/>
          <a:p>
            <a:r>
              <a:rPr lang="en-US" sz="1800">
                <a:latin typeface="+mj-lt"/>
              </a:rPr>
              <a:t>Benefits</a:t>
            </a:r>
          </a:p>
        </p:txBody>
      </p:sp>
      <p:grpSp>
        <p:nvGrpSpPr>
          <p:cNvPr id="45" name="Group 44">
            <a:extLst>
              <a:ext uri="{FF2B5EF4-FFF2-40B4-BE49-F238E27FC236}">
                <a16:creationId xmlns:a16="http://schemas.microsoft.com/office/drawing/2014/main" id="{466157CC-998A-4394-9F25-38BD55D18FB9}"/>
              </a:ext>
            </a:extLst>
          </p:cNvPr>
          <p:cNvGrpSpPr/>
          <p:nvPr/>
        </p:nvGrpSpPr>
        <p:grpSpPr>
          <a:xfrm>
            <a:off x="732730" y="4069818"/>
            <a:ext cx="606366" cy="606348"/>
            <a:chOff x="1835679" y="2367398"/>
            <a:chExt cx="711488" cy="711468"/>
          </a:xfrm>
        </p:grpSpPr>
        <p:sp>
          <p:nvSpPr>
            <p:cNvPr id="46" name="Oval 45">
              <a:extLst>
                <a:ext uri="{FF2B5EF4-FFF2-40B4-BE49-F238E27FC236}">
                  <a16:creationId xmlns:a16="http://schemas.microsoft.com/office/drawing/2014/main" id="{98693017-E78E-4B62-A85F-2397DA73CA33}"/>
                </a:ext>
              </a:extLst>
            </p:cNvPr>
            <p:cNvSpPr/>
            <p:nvPr/>
          </p:nvSpPr>
          <p:spPr bwMode="auto">
            <a:xfrm>
              <a:off x="1835679" y="2367398"/>
              <a:ext cx="711488" cy="711468"/>
            </a:xfrm>
            <a:prstGeom prst="ellipse">
              <a:avLst/>
            </a:prstGeom>
            <a:solidFill>
              <a:schemeClr val="bg1"/>
            </a:solidFill>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7" name="Oval 46">
              <a:extLst>
                <a:ext uri="{FF2B5EF4-FFF2-40B4-BE49-F238E27FC236}">
                  <a16:creationId xmlns:a16="http://schemas.microsoft.com/office/drawing/2014/main" id="{2D48D030-B7A3-438F-A79A-D4EACB331616}"/>
                </a:ext>
              </a:extLst>
            </p:cNvPr>
            <p:cNvSpPr/>
            <p:nvPr/>
          </p:nvSpPr>
          <p:spPr bwMode="auto">
            <a:xfrm>
              <a:off x="1887223" y="2418941"/>
              <a:ext cx="608400" cy="608382"/>
            </a:xfrm>
            <a:prstGeom prst="ellipse">
              <a:avLst/>
            </a:prstGeom>
            <a:solidFill>
              <a:schemeClr val="accent1"/>
            </a:solidFill>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48" name="check" title="Icon of a checkmark">
            <a:extLst>
              <a:ext uri="{FF2B5EF4-FFF2-40B4-BE49-F238E27FC236}">
                <a16:creationId xmlns:a16="http://schemas.microsoft.com/office/drawing/2014/main" id="{B9092DDB-4D65-4DB7-A856-E09C1B459133}"/>
              </a:ext>
            </a:extLst>
          </p:cNvPr>
          <p:cNvSpPr>
            <a:spLocks noChangeAspect="1"/>
          </p:cNvSpPr>
          <p:nvPr/>
        </p:nvSpPr>
        <p:spPr bwMode="auto">
          <a:xfrm>
            <a:off x="901938" y="4278390"/>
            <a:ext cx="267950" cy="18920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49" name="Group 48">
            <a:extLst>
              <a:ext uri="{FF2B5EF4-FFF2-40B4-BE49-F238E27FC236}">
                <a16:creationId xmlns:a16="http://schemas.microsoft.com/office/drawing/2014/main" id="{73716370-A063-473E-9CA2-E7C4A75288D6}"/>
              </a:ext>
            </a:extLst>
          </p:cNvPr>
          <p:cNvGrpSpPr/>
          <p:nvPr/>
        </p:nvGrpSpPr>
        <p:grpSpPr>
          <a:xfrm>
            <a:off x="732730" y="1948199"/>
            <a:ext cx="606366" cy="606348"/>
            <a:chOff x="1835679" y="2367398"/>
            <a:chExt cx="711488" cy="711468"/>
          </a:xfrm>
        </p:grpSpPr>
        <p:sp>
          <p:nvSpPr>
            <p:cNvPr id="50" name="Oval 49">
              <a:extLst>
                <a:ext uri="{FF2B5EF4-FFF2-40B4-BE49-F238E27FC236}">
                  <a16:creationId xmlns:a16="http://schemas.microsoft.com/office/drawing/2014/main" id="{41F9DC6B-7519-43B7-91EB-FE20AD885210}"/>
                </a:ext>
              </a:extLst>
            </p:cNvPr>
            <p:cNvSpPr/>
            <p:nvPr/>
          </p:nvSpPr>
          <p:spPr bwMode="auto">
            <a:xfrm>
              <a:off x="1835679" y="2367398"/>
              <a:ext cx="711488" cy="711468"/>
            </a:xfrm>
            <a:prstGeom prst="ellipse">
              <a:avLst/>
            </a:prstGeom>
            <a:solidFill>
              <a:schemeClr val="bg1"/>
            </a:solidFill>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77B2FC09-424F-4722-BAE4-E43048CA7422}"/>
                </a:ext>
              </a:extLst>
            </p:cNvPr>
            <p:cNvSpPr/>
            <p:nvPr/>
          </p:nvSpPr>
          <p:spPr bwMode="auto">
            <a:xfrm>
              <a:off x="1887223" y="2418941"/>
              <a:ext cx="608400" cy="608382"/>
            </a:xfrm>
            <a:prstGeom prst="ellipse">
              <a:avLst/>
            </a:prstGeom>
            <a:solidFill>
              <a:schemeClr val="accent1"/>
            </a:solidFill>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2" name="question" title="Icon of a question mark">
            <a:extLst>
              <a:ext uri="{FF2B5EF4-FFF2-40B4-BE49-F238E27FC236}">
                <a16:creationId xmlns:a16="http://schemas.microsoft.com/office/drawing/2014/main" id="{F9BA6AD6-D6B0-42B3-B77D-BDA73120BA3D}"/>
              </a:ext>
            </a:extLst>
          </p:cNvPr>
          <p:cNvSpPr>
            <a:spLocks noChangeAspect="1" noEditPoints="1"/>
          </p:cNvSpPr>
          <p:nvPr/>
        </p:nvSpPr>
        <p:spPr bwMode="auto">
          <a:xfrm>
            <a:off x="953564" y="2127336"/>
            <a:ext cx="148618" cy="279084"/>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3" name="Rectangle 52">
            <a:extLst>
              <a:ext uri="{FF2B5EF4-FFF2-40B4-BE49-F238E27FC236}">
                <a16:creationId xmlns:a16="http://schemas.microsoft.com/office/drawing/2014/main" id="{ADF7C3A8-6833-4BD5-A8DD-6B1A94D85EF0}"/>
              </a:ext>
            </a:extLst>
          </p:cNvPr>
          <p:cNvSpPr/>
          <p:nvPr/>
        </p:nvSpPr>
        <p:spPr bwMode="auto">
          <a:xfrm>
            <a:off x="6164236" y="1682750"/>
            <a:ext cx="5442547" cy="4644000"/>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8CB3FEE7-1CEB-4AD5-8486-E015A792755B}"/>
              </a:ext>
            </a:extLst>
          </p:cNvPr>
          <p:cNvSpPr/>
          <p:nvPr/>
        </p:nvSpPr>
        <p:spPr bwMode="auto">
          <a:xfrm>
            <a:off x="8259718" y="1570400"/>
            <a:ext cx="1311872" cy="224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ISV</a:t>
            </a:r>
          </a:p>
        </p:txBody>
      </p:sp>
      <p:cxnSp>
        <p:nvCxnSpPr>
          <p:cNvPr id="55" name="Straight Connector 54">
            <a:extLst>
              <a:ext uri="{FF2B5EF4-FFF2-40B4-BE49-F238E27FC236}">
                <a16:creationId xmlns:a16="http://schemas.microsoft.com/office/drawing/2014/main" id="{9DB44F60-7FA7-436B-9FE7-98AE39B7BE1D}"/>
              </a:ext>
            </a:extLst>
          </p:cNvPr>
          <p:cNvCxnSpPr>
            <a:cxnSpLocks/>
          </p:cNvCxnSpPr>
          <p:nvPr/>
        </p:nvCxnSpPr>
        <p:spPr>
          <a:xfrm flipH="1">
            <a:off x="8195903" y="1503680"/>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3E1A45E-3E20-4B8D-A7C4-566026D4F1C0}"/>
              </a:ext>
            </a:extLst>
          </p:cNvPr>
          <p:cNvCxnSpPr>
            <a:cxnSpLocks/>
          </p:cNvCxnSpPr>
          <p:nvPr/>
        </p:nvCxnSpPr>
        <p:spPr>
          <a:xfrm flipH="1">
            <a:off x="9504477" y="1503680"/>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FD7B914-74F8-4572-B377-90D384DCD8F7}"/>
              </a:ext>
            </a:extLst>
          </p:cNvPr>
          <p:cNvSpPr/>
          <p:nvPr/>
        </p:nvSpPr>
        <p:spPr>
          <a:xfrm>
            <a:off x="6296737" y="2670591"/>
            <a:ext cx="5310046" cy="1025922"/>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dirty="0"/>
              <a:t>Publish containerized versions of an application</a:t>
            </a:r>
          </a:p>
          <a:p>
            <a:pPr marL="230188" indent="-230188">
              <a:spcBef>
                <a:spcPts val="800"/>
              </a:spcBef>
              <a:buFont typeface="Arial" panose="020B0604020202020204" pitchFamily="34" charset="0"/>
              <a:buChar char="•"/>
            </a:pPr>
            <a:r>
              <a:rPr lang="en-US" sz="1800" dirty="0"/>
              <a:t>Certified container images: vulnerability-tested and validated on Azure container services</a:t>
            </a:r>
          </a:p>
        </p:txBody>
      </p:sp>
      <p:sp>
        <p:nvSpPr>
          <p:cNvPr id="58" name="Rectangle 57">
            <a:extLst>
              <a:ext uri="{FF2B5EF4-FFF2-40B4-BE49-F238E27FC236}">
                <a16:creationId xmlns:a16="http://schemas.microsoft.com/office/drawing/2014/main" id="{D3DBE733-A592-4093-8CEC-A619B4C99D8E}"/>
              </a:ext>
            </a:extLst>
          </p:cNvPr>
          <p:cNvSpPr/>
          <p:nvPr/>
        </p:nvSpPr>
        <p:spPr>
          <a:xfrm>
            <a:off x="6296737" y="4766819"/>
            <a:ext cx="5310046" cy="1302921"/>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dirty="0"/>
              <a:t>Reach developers looking to build and deploy container-based applications</a:t>
            </a:r>
          </a:p>
          <a:p>
            <a:pPr marL="230188" indent="-230188">
              <a:spcBef>
                <a:spcPts val="800"/>
              </a:spcBef>
              <a:buFont typeface="Arial" panose="020B0604020202020204" pitchFamily="34" charset="0"/>
              <a:buChar char="•"/>
            </a:pPr>
            <a:r>
              <a:rPr lang="en-US" sz="1800" dirty="0"/>
              <a:t>Publish once, run across Azure container services (AKS, ACI, Service Fabric)</a:t>
            </a:r>
          </a:p>
        </p:txBody>
      </p:sp>
      <p:sp>
        <p:nvSpPr>
          <p:cNvPr id="59" name="Rectangle 58">
            <a:extLst>
              <a:ext uri="{FF2B5EF4-FFF2-40B4-BE49-F238E27FC236}">
                <a16:creationId xmlns:a16="http://schemas.microsoft.com/office/drawing/2014/main" id="{15F66C95-983A-44C7-B7C7-228E8064ECAD}"/>
              </a:ext>
            </a:extLst>
          </p:cNvPr>
          <p:cNvSpPr/>
          <p:nvPr/>
        </p:nvSpPr>
        <p:spPr>
          <a:xfrm>
            <a:off x="6909443" y="2069171"/>
            <a:ext cx="745717" cy="369332"/>
          </a:xfrm>
          <a:prstGeom prst="rect">
            <a:avLst/>
          </a:prstGeom>
        </p:spPr>
        <p:txBody>
          <a:bodyPr wrap="none">
            <a:spAutoFit/>
          </a:bodyPr>
          <a:lstStyle/>
          <a:p>
            <a:r>
              <a:rPr lang="en-US" sz="1800">
                <a:solidFill>
                  <a:schemeClr val="accent3"/>
                </a:solidFill>
                <a:latin typeface="+mj-lt"/>
              </a:rPr>
              <a:t>What</a:t>
            </a:r>
          </a:p>
        </p:txBody>
      </p:sp>
      <p:sp>
        <p:nvSpPr>
          <p:cNvPr id="60" name="Rectangle 59">
            <a:extLst>
              <a:ext uri="{FF2B5EF4-FFF2-40B4-BE49-F238E27FC236}">
                <a16:creationId xmlns:a16="http://schemas.microsoft.com/office/drawing/2014/main" id="{698A6E38-E85E-49B2-9067-9DF3F68C90A6}"/>
              </a:ext>
            </a:extLst>
          </p:cNvPr>
          <p:cNvSpPr/>
          <p:nvPr/>
        </p:nvSpPr>
        <p:spPr>
          <a:xfrm>
            <a:off x="6909443" y="4195794"/>
            <a:ext cx="1029449" cy="369332"/>
          </a:xfrm>
          <a:prstGeom prst="rect">
            <a:avLst/>
          </a:prstGeom>
        </p:spPr>
        <p:txBody>
          <a:bodyPr wrap="none">
            <a:spAutoFit/>
          </a:bodyPr>
          <a:lstStyle/>
          <a:p>
            <a:r>
              <a:rPr lang="en-US" sz="1800">
                <a:solidFill>
                  <a:schemeClr val="accent3"/>
                </a:solidFill>
                <a:latin typeface="+mj-lt"/>
              </a:rPr>
              <a:t>Benefits</a:t>
            </a:r>
          </a:p>
        </p:txBody>
      </p:sp>
      <p:sp>
        <p:nvSpPr>
          <p:cNvPr id="61" name="Oval 60">
            <a:extLst>
              <a:ext uri="{FF2B5EF4-FFF2-40B4-BE49-F238E27FC236}">
                <a16:creationId xmlns:a16="http://schemas.microsoft.com/office/drawing/2014/main" id="{FFBA8F6E-F601-4039-80B3-9DC49D9CE6C6}"/>
              </a:ext>
            </a:extLst>
          </p:cNvPr>
          <p:cNvSpPr/>
          <p:nvPr/>
        </p:nvSpPr>
        <p:spPr bwMode="auto">
          <a:xfrm>
            <a:off x="6296737" y="4069818"/>
            <a:ext cx="606366" cy="60634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12C693A3-747E-414A-BFE9-23A90DCD3006}"/>
              </a:ext>
            </a:extLst>
          </p:cNvPr>
          <p:cNvSpPr/>
          <p:nvPr/>
        </p:nvSpPr>
        <p:spPr bwMode="auto">
          <a:xfrm>
            <a:off x="6340665" y="4113745"/>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check" title="Icon of a checkmark">
            <a:extLst>
              <a:ext uri="{FF2B5EF4-FFF2-40B4-BE49-F238E27FC236}">
                <a16:creationId xmlns:a16="http://schemas.microsoft.com/office/drawing/2014/main" id="{FAF67012-5463-426B-9494-F7B9D1A83621}"/>
              </a:ext>
            </a:extLst>
          </p:cNvPr>
          <p:cNvSpPr>
            <a:spLocks noChangeAspect="1"/>
          </p:cNvSpPr>
          <p:nvPr/>
        </p:nvSpPr>
        <p:spPr bwMode="auto">
          <a:xfrm>
            <a:off x="6465945" y="4278390"/>
            <a:ext cx="267950" cy="18920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4" name="Oval 63">
            <a:extLst>
              <a:ext uri="{FF2B5EF4-FFF2-40B4-BE49-F238E27FC236}">
                <a16:creationId xmlns:a16="http://schemas.microsoft.com/office/drawing/2014/main" id="{B8E76A8E-64EF-4D57-AB1A-81AEE6C83DC6}"/>
              </a:ext>
            </a:extLst>
          </p:cNvPr>
          <p:cNvSpPr/>
          <p:nvPr/>
        </p:nvSpPr>
        <p:spPr bwMode="auto">
          <a:xfrm>
            <a:off x="6296737" y="1948199"/>
            <a:ext cx="606366" cy="60634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Oval 64">
            <a:extLst>
              <a:ext uri="{FF2B5EF4-FFF2-40B4-BE49-F238E27FC236}">
                <a16:creationId xmlns:a16="http://schemas.microsoft.com/office/drawing/2014/main" id="{52ADCDAD-583B-40FB-8F86-1AB2DB232BBB}"/>
              </a:ext>
            </a:extLst>
          </p:cNvPr>
          <p:cNvSpPr/>
          <p:nvPr/>
        </p:nvSpPr>
        <p:spPr bwMode="auto">
          <a:xfrm>
            <a:off x="6340665" y="1992126"/>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6" name="question" title="Icon of a question mark">
            <a:extLst>
              <a:ext uri="{FF2B5EF4-FFF2-40B4-BE49-F238E27FC236}">
                <a16:creationId xmlns:a16="http://schemas.microsoft.com/office/drawing/2014/main" id="{DAB2D3FF-1F5A-46E6-B87F-541A014D74CA}"/>
              </a:ext>
            </a:extLst>
          </p:cNvPr>
          <p:cNvSpPr>
            <a:spLocks noChangeAspect="1" noEditPoints="1"/>
          </p:cNvSpPr>
          <p:nvPr/>
        </p:nvSpPr>
        <p:spPr bwMode="auto">
          <a:xfrm>
            <a:off x="6517571" y="2127336"/>
            <a:ext cx="148618" cy="279084"/>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8086998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1056F8F-460F-49C5-9DAC-9C6E4A65B0CB}"/>
              </a:ext>
            </a:extLst>
          </p:cNvPr>
          <p:cNvGraphicFramePr>
            <a:graphicFrameLocks noChangeAspect="1"/>
          </p:cNvGraphicFramePr>
          <p:nvPr>
            <p:custDataLst>
              <p:tags r:id="rId2"/>
            </p:custDataLst>
            <p:extLst>
              <p:ext uri="{D42A27DB-BD31-4B8C-83A1-F6EECF244321}">
                <p14:modId xmlns:p14="http://schemas.microsoft.com/office/powerpoint/2010/main" val="3333554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4" name="think-cell Slide" r:id="rId4" imgW="425" imgH="424" progId="TCLayout.ActiveDocument.1">
                  <p:embed/>
                </p:oleObj>
              </mc:Choice>
              <mc:Fallback>
                <p:oleObj name="think-cell Slide" r:id="rId4" imgW="425" imgH="424" progId="TCLayout.ActiveDocument.1">
                  <p:embed/>
                  <p:pic>
                    <p:nvPicPr>
                      <p:cNvPr id="5" name="Object 4" hidden="1">
                        <a:extLst>
                          <a:ext uri="{FF2B5EF4-FFF2-40B4-BE49-F238E27FC236}">
                            <a16:creationId xmlns:a16="http://schemas.microsoft.com/office/drawing/2014/main" id="{71056F8F-460F-49C5-9DAC-9C6E4A65B0CB}"/>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aphicFrame>
        <p:nvGraphicFramePr>
          <p:cNvPr id="49" name="Table 48">
            <a:extLst>
              <a:ext uri="{FF2B5EF4-FFF2-40B4-BE49-F238E27FC236}">
                <a16:creationId xmlns:a16="http://schemas.microsoft.com/office/drawing/2014/main" id="{80FC4334-7BB5-4A0C-8B72-9ED198FD9DBB}"/>
              </a:ext>
            </a:extLst>
          </p:cNvPr>
          <p:cNvGraphicFramePr>
            <a:graphicFrameLocks noGrp="1"/>
          </p:cNvGraphicFramePr>
          <p:nvPr>
            <p:extLst>
              <p:ext uri="{D42A27DB-BD31-4B8C-83A1-F6EECF244321}">
                <p14:modId xmlns:p14="http://schemas.microsoft.com/office/powerpoint/2010/main" val="852828238"/>
              </p:ext>
            </p:extLst>
          </p:nvPr>
        </p:nvGraphicFramePr>
        <p:xfrm>
          <a:off x="590867" y="1339587"/>
          <a:ext cx="11015916" cy="5078578"/>
        </p:xfrm>
        <a:graphic>
          <a:graphicData uri="http://schemas.openxmlformats.org/drawingml/2006/table">
            <a:tbl>
              <a:tblPr firstRow="1" bandRow="1"/>
              <a:tblGrid>
                <a:gridCol w="2638470">
                  <a:extLst>
                    <a:ext uri="{9D8B030D-6E8A-4147-A177-3AD203B41FA5}">
                      <a16:colId xmlns:a16="http://schemas.microsoft.com/office/drawing/2014/main" val="3532082589"/>
                    </a:ext>
                  </a:extLst>
                </a:gridCol>
                <a:gridCol w="8377446">
                  <a:extLst>
                    <a:ext uri="{9D8B030D-6E8A-4147-A177-3AD203B41FA5}">
                      <a16:colId xmlns:a16="http://schemas.microsoft.com/office/drawing/2014/main" val="3600573989"/>
                    </a:ext>
                  </a:extLst>
                </a:gridCol>
              </a:tblGrid>
              <a:tr h="73051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a:solidFill>
                            <a:schemeClr val="tx1"/>
                          </a:solidFill>
                          <a:latin typeface="+mj-lt"/>
                          <a:ea typeface="+mn-ea"/>
                          <a:cs typeface="+mn-cs"/>
                        </a:rPr>
                        <a:t>Web &amp; App Servers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4294066735"/>
                  </a:ext>
                </a:extLst>
              </a:tr>
              <a:tr h="93306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N" sz="1800" kern="1200">
                          <a:solidFill>
                            <a:schemeClr val="tx1"/>
                          </a:solidFill>
                          <a:latin typeface="+mj-lt"/>
                          <a:ea typeface="+mn-ea"/>
                          <a:cs typeface="+mn-cs"/>
                        </a:rPr>
                        <a:t>Languages, Frameworks and Tools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2754314643"/>
                  </a:ext>
                </a:extLst>
              </a:tr>
              <a:tr h="84597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N" sz="1800" kern="1200">
                          <a:solidFill>
                            <a:schemeClr val="tx1"/>
                          </a:solidFill>
                          <a:latin typeface="+mj-lt"/>
                          <a:ea typeface="+mn-ea"/>
                          <a:cs typeface="+mn-cs"/>
                        </a:rPr>
                        <a:t>Databases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1098662722"/>
                  </a:ext>
                </a:extLst>
              </a:tr>
              <a:tr h="78999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N" sz="1800" kern="1200">
                          <a:solidFill>
                            <a:schemeClr val="tx1"/>
                          </a:solidFill>
                          <a:latin typeface="+mj-lt"/>
                          <a:ea typeface="+mn-ea"/>
                          <a:cs typeface="+mn-cs"/>
                        </a:rPr>
                        <a:t>Cache and Search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lgDash"/>
                      <a:round/>
                      <a:headEnd type="none" w="med" len="med"/>
                      <a:tailEnd type="none" w="med" len="med"/>
                    </a:lnB>
                  </a:tcPr>
                </a:tc>
                <a:extLst>
                  <a:ext uri="{0D108BD9-81ED-4DB2-BD59-A6C34878D82A}">
                    <a16:rowId xmlns:a16="http://schemas.microsoft.com/office/drawing/2014/main" val="537845993"/>
                  </a:ext>
                </a:extLst>
              </a:tr>
              <a:tr h="177903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N" sz="1800" kern="1200">
                          <a:solidFill>
                            <a:schemeClr val="tx1"/>
                          </a:solidFill>
                          <a:latin typeface="+mj-lt"/>
                          <a:ea typeface="+mn-ea"/>
                          <a:cs typeface="+mn-cs"/>
                        </a:rPr>
                        <a:t>Standalone Applications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IN">
                        <a:solidFill>
                          <a:schemeClr val="tx1"/>
                        </a:solidFill>
                      </a:endParaRPr>
                    </a:p>
                  </a:txBody>
                  <a:tcPr anchor="ctr">
                    <a:lnL w="6350" cap="flat" cmpd="sng" algn="ctr">
                      <a:noFill/>
                      <a:prstDash val="lg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lgDash"/>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50928859"/>
                  </a:ext>
                </a:extLst>
              </a:tr>
            </a:tbl>
          </a:graphicData>
        </a:graphic>
      </p:graphicFrame>
      <p:sp>
        <p:nvSpPr>
          <p:cNvPr id="3" name="Title 2">
            <a:extLst>
              <a:ext uri="{FF2B5EF4-FFF2-40B4-BE49-F238E27FC236}">
                <a16:creationId xmlns:a16="http://schemas.microsoft.com/office/drawing/2014/main" id="{41E7AF87-EC2B-4FB0-96E7-501C26289856}"/>
              </a:ext>
            </a:extLst>
          </p:cNvPr>
          <p:cNvSpPr>
            <a:spLocks noGrp="1"/>
          </p:cNvSpPr>
          <p:nvPr>
            <p:ph type="title"/>
          </p:nvPr>
        </p:nvSpPr>
        <p:spPr/>
        <p:txBody>
          <a:bodyPr/>
          <a:lstStyle/>
          <a:p>
            <a:r>
              <a:rPr lang="en-US"/>
              <a:t>Containers Images at Launch</a:t>
            </a:r>
            <a:endParaRPr lang="en-IN"/>
          </a:p>
        </p:txBody>
      </p:sp>
      <p:pic>
        <p:nvPicPr>
          <p:cNvPr id="56" name="Picture 55" descr="A picture containing clipart&#10;&#10;Description generated with high confidence">
            <a:extLst>
              <a:ext uri="{FF2B5EF4-FFF2-40B4-BE49-F238E27FC236}">
                <a16:creationId xmlns:a16="http://schemas.microsoft.com/office/drawing/2014/main" id="{D229DDDC-C7B2-4A24-B1BA-7D6BA3DDEDBA}"/>
              </a:ext>
            </a:extLst>
          </p:cNvPr>
          <p:cNvPicPr>
            <a:picLocks noChangeAspect="1"/>
          </p:cNvPicPr>
          <p:nvPr/>
        </p:nvPicPr>
        <p:blipFill>
          <a:blip r:embed="rId6"/>
          <a:stretch>
            <a:fillRect/>
          </a:stretch>
        </p:blipFill>
        <p:spPr>
          <a:xfrm>
            <a:off x="9590226" y="4933266"/>
            <a:ext cx="911028" cy="380688"/>
          </a:xfrm>
          <a:prstGeom prst="rect">
            <a:avLst/>
          </a:prstGeom>
        </p:spPr>
      </p:pic>
      <p:pic>
        <p:nvPicPr>
          <p:cNvPr id="58" name="Picture 57">
            <a:extLst>
              <a:ext uri="{FF2B5EF4-FFF2-40B4-BE49-F238E27FC236}">
                <a16:creationId xmlns:a16="http://schemas.microsoft.com/office/drawing/2014/main" id="{104F6CB7-0E46-4624-B206-AF0CAC0ECE1D}"/>
              </a:ext>
            </a:extLst>
          </p:cNvPr>
          <p:cNvPicPr>
            <a:picLocks noChangeAspect="1"/>
          </p:cNvPicPr>
          <p:nvPr/>
        </p:nvPicPr>
        <p:blipFill>
          <a:blip r:embed="rId7"/>
          <a:stretch>
            <a:fillRect/>
          </a:stretch>
        </p:blipFill>
        <p:spPr>
          <a:xfrm>
            <a:off x="4335774" y="4004471"/>
            <a:ext cx="894090" cy="465732"/>
          </a:xfrm>
          <a:prstGeom prst="rect">
            <a:avLst/>
          </a:prstGeom>
        </p:spPr>
      </p:pic>
      <p:pic>
        <p:nvPicPr>
          <p:cNvPr id="59" name="Picture 58">
            <a:extLst>
              <a:ext uri="{FF2B5EF4-FFF2-40B4-BE49-F238E27FC236}">
                <a16:creationId xmlns:a16="http://schemas.microsoft.com/office/drawing/2014/main" id="{96479D73-D2A9-453D-9AAA-D67C84711C23}"/>
              </a:ext>
            </a:extLst>
          </p:cNvPr>
          <p:cNvPicPr>
            <a:picLocks noChangeAspect="1"/>
          </p:cNvPicPr>
          <p:nvPr/>
        </p:nvPicPr>
        <p:blipFill>
          <a:blip r:embed="rId8"/>
          <a:stretch>
            <a:fillRect/>
          </a:stretch>
        </p:blipFill>
        <p:spPr>
          <a:xfrm>
            <a:off x="6947075" y="2262208"/>
            <a:ext cx="284947" cy="521831"/>
          </a:xfrm>
          <a:prstGeom prst="rect">
            <a:avLst/>
          </a:prstGeom>
        </p:spPr>
      </p:pic>
      <p:pic>
        <p:nvPicPr>
          <p:cNvPr id="63" name="Picture 62" descr="A drawing of a face&#10;&#10;Description generated with high confidence">
            <a:extLst>
              <a:ext uri="{FF2B5EF4-FFF2-40B4-BE49-F238E27FC236}">
                <a16:creationId xmlns:a16="http://schemas.microsoft.com/office/drawing/2014/main" id="{CC36B125-0740-4955-8E5B-89718F25BF41}"/>
              </a:ext>
            </a:extLst>
          </p:cNvPr>
          <p:cNvPicPr>
            <a:picLocks noChangeAspect="1"/>
          </p:cNvPicPr>
          <p:nvPr/>
        </p:nvPicPr>
        <p:blipFill>
          <a:blip r:embed="rId9"/>
          <a:stretch>
            <a:fillRect/>
          </a:stretch>
        </p:blipFill>
        <p:spPr>
          <a:xfrm>
            <a:off x="6076284" y="2330430"/>
            <a:ext cx="634237" cy="385387"/>
          </a:xfrm>
          <a:prstGeom prst="rect">
            <a:avLst/>
          </a:prstGeom>
        </p:spPr>
      </p:pic>
      <p:pic>
        <p:nvPicPr>
          <p:cNvPr id="92" name="Picture 91" descr="A drawing of a face&#10;&#10;Description generated with high confidence">
            <a:extLst>
              <a:ext uri="{FF2B5EF4-FFF2-40B4-BE49-F238E27FC236}">
                <a16:creationId xmlns:a16="http://schemas.microsoft.com/office/drawing/2014/main" id="{AC06CDEE-A878-45C7-A84C-9C6A3AFCA762}"/>
              </a:ext>
            </a:extLst>
          </p:cNvPr>
          <p:cNvPicPr>
            <a:picLocks noChangeAspect="1"/>
          </p:cNvPicPr>
          <p:nvPr/>
        </p:nvPicPr>
        <p:blipFill>
          <a:blip r:embed="rId10"/>
          <a:stretch>
            <a:fillRect/>
          </a:stretch>
        </p:blipFill>
        <p:spPr>
          <a:xfrm>
            <a:off x="4519589" y="4993679"/>
            <a:ext cx="942545" cy="259860"/>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BC727151-FDFE-4FC0-B827-7F5F1597CDFC}"/>
              </a:ext>
            </a:extLst>
          </p:cNvPr>
          <p:cNvPicPr>
            <a:picLocks noChangeAspect="1"/>
          </p:cNvPicPr>
          <p:nvPr/>
        </p:nvPicPr>
        <p:blipFill>
          <a:blip r:embed="rId11"/>
          <a:stretch>
            <a:fillRect/>
          </a:stretch>
        </p:blipFill>
        <p:spPr>
          <a:xfrm>
            <a:off x="4767621" y="3253411"/>
            <a:ext cx="689292" cy="354556"/>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1AA7A873-C196-4422-996B-7A7351ACF8C9}"/>
              </a:ext>
            </a:extLst>
          </p:cNvPr>
          <p:cNvPicPr>
            <a:picLocks noChangeAspect="1"/>
          </p:cNvPicPr>
          <p:nvPr/>
        </p:nvPicPr>
        <p:blipFill rotWithShape="1">
          <a:blip r:embed="rId12"/>
          <a:srcRect l="20604" t="11041" r="17922" b="21340"/>
          <a:stretch/>
        </p:blipFill>
        <p:spPr>
          <a:xfrm>
            <a:off x="3281313" y="4004554"/>
            <a:ext cx="636040" cy="465566"/>
          </a:xfrm>
          <a:prstGeom prst="rect">
            <a:avLst/>
          </a:prstGeom>
        </p:spPr>
      </p:pic>
      <p:pic>
        <p:nvPicPr>
          <p:cNvPr id="95" name="Picture 94">
            <a:extLst>
              <a:ext uri="{FF2B5EF4-FFF2-40B4-BE49-F238E27FC236}">
                <a16:creationId xmlns:a16="http://schemas.microsoft.com/office/drawing/2014/main" id="{154170A7-99C4-48C8-9564-6A3A8A95685A}"/>
              </a:ext>
            </a:extLst>
          </p:cNvPr>
          <p:cNvPicPr>
            <a:picLocks noChangeAspect="1"/>
          </p:cNvPicPr>
          <p:nvPr/>
        </p:nvPicPr>
        <p:blipFill>
          <a:blip r:embed="rId13"/>
          <a:stretch>
            <a:fillRect/>
          </a:stretch>
        </p:blipFill>
        <p:spPr>
          <a:xfrm>
            <a:off x="3281313" y="3301860"/>
            <a:ext cx="949152" cy="257658"/>
          </a:xfrm>
          <a:prstGeom prst="rect">
            <a:avLst/>
          </a:prstGeom>
        </p:spPr>
      </p:pic>
      <p:pic>
        <p:nvPicPr>
          <p:cNvPr id="96" name="Picture 95">
            <a:extLst>
              <a:ext uri="{FF2B5EF4-FFF2-40B4-BE49-F238E27FC236}">
                <a16:creationId xmlns:a16="http://schemas.microsoft.com/office/drawing/2014/main" id="{E7265422-F448-4824-B966-6F92A96C6F77}"/>
              </a:ext>
            </a:extLst>
          </p:cNvPr>
          <p:cNvPicPr>
            <a:picLocks noChangeAspect="1"/>
          </p:cNvPicPr>
          <p:nvPr/>
        </p:nvPicPr>
        <p:blipFill>
          <a:blip r:embed="rId14"/>
          <a:stretch>
            <a:fillRect/>
          </a:stretch>
        </p:blipFill>
        <p:spPr>
          <a:xfrm>
            <a:off x="7020445" y="3253411"/>
            <a:ext cx="687090" cy="354556"/>
          </a:xfrm>
          <a:prstGeom prst="rect">
            <a:avLst/>
          </a:prstGeom>
        </p:spPr>
      </p:pic>
      <p:pic>
        <p:nvPicPr>
          <p:cNvPr id="97" name="Picture 96" descr="A drawing of a cartoon character&#10;&#10;Description generated with high confidence">
            <a:extLst>
              <a:ext uri="{FF2B5EF4-FFF2-40B4-BE49-F238E27FC236}">
                <a16:creationId xmlns:a16="http://schemas.microsoft.com/office/drawing/2014/main" id="{CE1CC08C-22DC-4A96-B5A1-E00A456ADF66}"/>
              </a:ext>
            </a:extLst>
          </p:cNvPr>
          <p:cNvPicPr>
            <a:picLocks noChangeAspect="1"/>
          </p:cNvPicPr>
          <p:nvPr/>
        </p:nvPicPr>
        <p:blipFill>
          <a:blip r:embed="rId15"/>
          <a:stretch>
            <a:fillRect/>
          </a:stretch>
        </p:blipFill>
        <p:spPr>
          <a:xfrm>
            <a:off x="6995568" y="1611581"/>
            <a:ext cx="794314" cy="181219"/>
          </a:xfrm>
          <a:prstGeom prst="rect">
            <a:avLst/>
          </a:prstGeom>
        </p:spPr>
      </p:pic>
      <p:pic>
        <p:nvPicPr>
          <p:cNvPr id="98" name="Picture 97" descr="A drawing of a person&#10;&#10;Description generated with high confidence">
            <a:extLst>
              <a:ext uri="{FF2B5EF4-FFF2-40B4-BE49-F238E27FC236}">
                <a16:creationId xmlns:a16="http://schemas.microsoft.com/office/drawing/2014/main" id="{676C1ECC-F24F-4D38-A4FB-E466FD146CAC}"/>
              </a:ext>
            </a:extLst>
          </p:cNvPr>
          <p:cNvPicPr>
            <a:picLocks noChangeAspect="1"/>
          </p:cNvPicPr>
          <p:nvPr/>
        </p:nvPicPr>
        <p:blipFill>
          <a:blip r:embed="rId16"/>
          <a:stretch>
            <a:fillRect/>
          </a:stretch>
        </p:blipFill>
        <p:spPr>
          <a:xfrm>
            <a:off x="3281313" y="2330430"/>
            <a:ext cx="632035" cy="385387"/>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33D2648E-FCF3-45C7-8C56-6B06AF401392}"/>
              </a:ext>
            </a:extLst>
          </p:cNvPr>
          <p:cNvPicPr>
            <a:picLocks noChangeAspect="1"/>
          </p:cNvPicPr>
          <p:nvPr/>
        </p:nvPicPr>
        <p:blipFill>
          <a:blip r:embed="rId17"/>
          <a:stretch>
            <a:fillRect/>
          </a:stretch>
        </p:blipFill>
        <p:spPr>
          <a:xfrm>
            <a:off x="5861241" y="1555743"/>
            <a:ext cx="832435" cy="292894"/>
          </a:xfrm>
          <a:prstGeom prst="rect">
            <a:avLst/>
          </a:prstGeom>
        </p:spPr>
      </p:pic>
      <p:pic>
        <p:nvPicPr>
          <p:cNvPr id="100" name="Picture 99" descr="A drawing of a face&#10;&#10;Description generated with high confidence">
            <a:extLst>
              <a:ext uri="{FF2B5EF4-FFF2-40B4-BE49-F238E27FC236}">
                <a16:creationId xmlns:a16="http://schemas.microsoft.com/office/drawing/2014/main" id="{0C172CA3-8584-4C6D-9700-34BD275A57F2}"/>
              </a:ext>
            </a:extLst>
          </p:cNvPr>
          <p:cNvPicPr>
            <a:picLocks noChangeAspect="1"/>
          </p:cNvPicPr>
          <p:nvPr/>
        </p:nvPicPr>
        <p:blipFill>
          <a:blip r:embed="rId18"/>
          <a:stretch>
            <a:fillRect/>
          </a:stretch>
        </p:blipFill>
        <p:spPr>
          <a:xfrm>
            <a:off x="7468576" y="2330429"/>
            <a:ext cx="554381" cy="385388"/>
          </a:xfrm>
          <a:prstGeom prst="rect">
            <a:avLst/>
          </a:prstGeom>
        </p:spPr>
      </p:pic>
      <p:pic>
        <p:nvPicPr>
          <p:cNvPr id="101" name="Picture 100">
            <a:extLst>
              <a:ext uri="{FF2B5EF4-FFF2-40B4-BE49-F238E27FC236}">
                <a16:creationId xmlns:a16="http://schemas.microsoft.com/office/drawing/2014/main" id="{E5168D48-0C9E-47F0-8465-07C7C76FAE4C}"/>
              </a:ext>
            </a:extLst>
          </p:cNvPr>
          <p:cNvPicPr>
            <a:picLocks noChangeAspect="1"/>
          </p:cNvPicPr>
          <p:nvPr/>
        </p:nvPicPr>
        <p:blipFill>
          <a:blip r:embed="rId19"/>
          <a:stretch>
            <a:fillRect/>
          </a:stretch>
        </p:blipFill>
        <p:spPr>
          <a:xfrm>
            <a:off x="5994069" y="3205648"/>
            <a:ext cx="489220" cy="450082"/>
          </a:xfrm>
          <a:prstGeom prst="rect">
            <a:avLst/>
          </a:prstGeom>
        </p:spPr>
      </p:pic>
      <p:pic>
        <p:nvPicPr>
          <p:cNvPr id="102" name="Picture 101">
            <a:extLst>
              <a:ext uri="{FF2B5EF4-FFF2-40B4-BE49-F238E27FC236}">
                <a16:creationId xmlns:a16="http://schemas.microsoft.com/office/drawing/2014/main" id="{5AED1C46-98B5-4D10-80D0-0F69B53CB595}"/>
              </a:ext>
            </a:extLst>
          </p:cNvPr>
          <p:cNvPicPr>
            <a:picLocks noChangeAspect="1"/>
          </p:cNvPicPr>
          <p:nvPr/>
        </p:nvPicPr>
        <p:blipFill>
          <a:blip r:embed="rId20"/>
          <a:stretch>
            <a:fillRect/>
          </a:stretch>
        </p:blipFill>
        <p:spPr>
          <a:xfrm>
            <a:off x="4836539" y="2354629"/>
            <a:ext cx="1003191" cy="336989"/>
          </a:xfrm>
          <a:prstGeom prst="rect">
            <a:avLst/>
          </a:prstGeom>
        </p:spPr>
      </p:pic>
      <p:pic>
        <p:nvPicPr>
          <p:cNvPr id="103" name="Picture 102">
            <a:extLst>
              <a:ext uri="{FF2B5EF4-FFF2-40B4-BE49-F238E27FC236}">
                <a16:creationId xmlns:a16="http://schemas.microsoft.com/office/drawing/2014/main" id="{B041AE67-8629-4F0B-9881-C0283A37AA00}"/>
              </a:ext>
            </a:extLst>
          </p:cNvPr>
          <p:cNvPicPr>
            <a:picLocks noChangeAspect="1"/>
          </p:cNvPicPr>
          <p:nvPr/>
        </p:nvPicPr>
        <p:blipFill>
          <a:blip r:embed="rId21"/>
          <a:stretch>
            <a:fillRect/>
          </a:stretch>
        </p:blipFill>
        <p:spPr>
          <a:xfrm>
            <a:off x="6923365" y="4101901"/>
            <a:ext cx="902905" cy="270872"/>
          </a:xfrm>
          <a:prstGeom prst="rect">
            <a:avLst/>
          </a:prstGeom>
        </p:spPr>
      </p:pic>
      <p:pic>
        <p:nvPicPr>
          <p:cNvPr id="104" name="Picture 103" descr="A picture containing clipart&#10;&#10;Description generated with very high confidence">
            <a:extLst>
              <a:ext uri="{FF2B5EF4-FFF2-40B4-BE49-F238E27FC236}">
                <a16:creationId xmlns:a16="http://schemas.microsoft.com/office/drawing/2014/main" id="{47CD8F69-0E78-448D-9F1A-70B19404668B}"/>
              </a:ext>
            </a:extLst>
          </p:cNvPr>
          <p:cNvPicPr>
            <a:picLocks noChangeAspect="1"/>
          </p:cNvPicPr>
          <p:nvPr/>
        </p:nvPicPr>
        <p:blipFill>
          <a:blip r:embed="rId22"/>
          <a:stretch>
            <a:fillRect/>
          </a:stretch>
        </p:blipFill>
        <p:spPr>
          <a:xfrm>
            <a:off x="5648285" y="4094194"/>
            <a:ext cx="856659" cy="286287"/>
          </a:xfrm>
          <a:prstGeom prst="rect">
            <a:avLst/>
          </a:prstGeom>
        </p:spPr>
      </p:pic>
      <p:pic>
        <p:nvPicPr>
          <p:cNvPr id="106" name="Picture 105" descr="A picture containing clipart&#10;&#10;Description generated with very high confidence">
            <a:extLst>
              <a:ext uri="{FF2B5EF4-FFF2-40B4-BE49-F238E27FC236}">
                <a16:creationId xmlns:a16="http://schemas.microsoft.com/office/drawing/2014/main" id="{FC9D5D12-8C94-423D-A25F-6277644C79AB}"/>
              </a:ext>
            </a:extLst>
          </p:cNvPr>
          <p:cNvPicPr>
            <a:picLocks noChangeAspect="1"/>
          </p:cNvPicPr>
          <p:nvPr/>
        </p:nvPicPr>
        <p:blipFill>
          <a:blip r:embed="rId23"/>
          <a:stretch>
            <a:fillRect/>
          </a:stretch>
        </p:blipFill>
        <p:spPr>
          <a:xfrm>
            <a:off x="6066173" y="5034971"/>
            <a:ext cx="943043" cy="177277"/>
          </a:xfrm>
          <a:prstGeom prst="rect">
            <a:avLst/>
          </a:prstGeom>
        </p:spPr>
      </p:pic>
      <p:pic>
        <p:nvPicPr>
          <p:cNvPr id="108" name="Picture 107">
            <a:extLst>
              <a:ext uri="{FF2B5EF4-FFF2-40B4-BE49-F238E27FC236}">
                <a16:creationId xmlns:a16="http://schemas.microsoft.com/office/drawing/2014/main" id="{BFAC365B-7C9C-40B3-8C0C-959C6139C302}"/>
              </a:ext>
            </a:extLst>
          </p:cNvPr>
          <p:cNvPicPr>
            <a:picLocks noChangeAspect="1"/>
          </p:cNvPicPr>
          <p:nvPr/>
        </p:nvPicPr>
        <p:blipFill>
          <a:blip r:embed="rId24"/>
          <a:stretch>
            <a:fillRect/>
          </a:stretch>
        </p:blipFill>
        <p:spPr>
          <a:xfrm>
            <a:off x="4665259" y="1395362"/>
            <a:ext cx="894090" cy="613656"/>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56C587EC-48F5-426E-ABDF-1B6F7E889138}"/>
              </a:ext>
            </a:extLst>
          </p:cNvPr>
          <p:cNvPicPr>
            <a:picLocks noChangeAspect="1"/>
          </p:cNvPicPr>
          <p:nvPr/>
        </p:nvPicPr>
        <p:blipFill>
          <a:blip r:embed="rId25"/>
          <a:stretch>
            <a:fillRect/>
          </a:stretch>
        </p:blipFill>
        <p:spPr>
          <a:xfrm>
            <a:off x="8091774" y="1454442"/>
            <a:ext cx="495497" cy="495497"/>
          </a:xfrm>
          <a:prstGeom prst="rect">
            <a:avLst/>
          </a:prstGeom>
        </p:spPr>
      </p:pic>
      <p:pic>
        <p:nvPicPr>
          <p:cNvPr id="110" name="Picture 109">
            <a:extLst>
              <a:ext uri="{FF2B5EF4-FFF2-40B4-BE49-F238E27FC236}">
                <a16:creationId xmlns:a16="http://schemas.microsoft.com/office/drawing/2014/main" id="{A898F20C-B01B-466E-BFB4-C643AD390770}"/>
              </a:ext>
            </a:extLst>
          </p:cNvPr>
          <p:cNvPicPr>
            <a:picLocks noChangeAspect="1"/>
          </p:cNvPicPr>
          <p:nvPr/>
        </p:nvPicPr>
        <p:blipFill>
          <a:blip r:embed="rId26"/>
          <a:stretch>
            <a:fillRect/>
          </a:stretch>
        </p:blipFill>
        <p:spPr>
          <a:xfrm>
            <a:off x="10022840" y="587821"/>
            <a:ext cx="1583943" cy="543821"/>
          </a:xfrm>
          <a:prstGeom prst="rect">
            <a:avLst/>
          </a:prstGeom>
        </p:spPr>
      </p:pic>
      <p:pic>
        <p:nvPicPr>
          <p:cNvPr id="12" name="Picture 11" descr="A close up of a sign&#10;&#10;Description generated with very high confidence">
            <a:extLst>
              <a:ext uri="{FF2B5EF4-FFF2-40B4-BE49-F238E27FC236}">
                <a16:creationId xmlns:a16="http://schemas.microsoft.com/office/drawing/2014/main" id="{3BF5907E-C2F6-49F1-AD2D-112935430674}"/>
              </a:ext>
            </a:extLst>
          </p:cNvPr>
          <p:cNvPicPr>
            <a:picLocks noChangeAspect="1"/>
          </p:cNvPicPr>
          <p:nvPr/>
        </p:nvPicPr>
        <p:blipFill>
          <a:blip r:embed="rId27"/>
          <a:stretch>
            <a:fillRect/>
          </a:stretch>
        </p:blipFill>
        <p:spPr>
          <a:xfrm>
            <a:off x="6655773" y="5774336"/>
            <a:ext cx="447926" cy="451453"/>
          </a:xfrm>
          <a:prstGeom prst="rect">
            <a:avLst/>
          </a:prstGeom>
        </p:spPr>
      </p:pic>
      <p:pic>
        <p:nvPicPr>
          <p:cNvPr id="14" name="Picture 13">
            <a:extLst>
              <a:ext uri="{FF2B5EF4-FFF2-40B4-BE49-F238E27FC236}">
                <a16:creationId xmlns:a16="http://schemas.microsoft.com/office/drawing/2014/main" id="{1A77CCFB-CBCC-4833-B2DA-3A37774982EA}"/>
              </a:ext>
            </a:extLst>
          </p:cNvPr>
          <p:cNvPicPr>
            <a:picLocks noChangeAspect="1"/>
          </p:cNvPicPr>
          <p:nvPr/>
        </p:nvPicPr>
        <p:blipFill>
          <a:blip r:embed="rId28"/>
          <a:stretch>
            <a:fillRect/>
          </a:stretch>
        </p:blipFill>
        <p:spPr>
          <a:xfrm>
            <a:off x="3281313" y="5021814"/>
            <a:ext cx="634237" cy="203590"/>
          </a:xfrm>
          <a:prstGeom prst="rect">
            <a:avLst/>
          </a:prstGeom>
        </p:spPr>
      </p:pic>
      <p:pic>
        <p:nvPicPr>
          <p:cNvPr id="16" name="Picture 15" descr="A close up of a flower&#10;&#10;Description generated with high confidence">
            <a:extLst>
              <a:ext uri="{FF2B5EF4-FFF2-40B4-BE49-F238E27FC236}">
                <a16:creationId xmlns:a16="http://schemas.microsoft.com/office/drawing/2014/main" id="{0357972E-CCF6-4426-82A1-DB298BF35929}"/>
              </a:ext>
            </a:extLst>
          </p:cNvPr>
          <p:cNvPicPr>
            <a:picLocks noChangeAspect="1"/>
          </p:cNvPicPr>
          <p:nvPr/>
        </p:nvPicPr>
        <p:blipFill>
          <a:blip r:embed="rId29"/>
          <a:stretch>
            <a:fillRect/>
          </a:stretch>
        </p:blipFill>
        <p:spPr>
          <a:xfrm>
            <a:off x="7552402" y="5743621"/>
            <a:ext cx="512882" cy="512882"/>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A1AE7D0D-58B5-42CA-93C8-BE14047A445B}"/>
              </a:ext>
            </a:extLst>
          </p:cNvPr>
          <p:cNvPicPr>
            <a:picLocks noChangeAspect="1"/>
          </p:cNvPicPr>
          <p:nvPr/>
        </p:nvPicPr>
        <p:blipFill rotWithShape="1">
          <a:blip r:embed="rId30"/>
          <a:srcRect l="22424" t="29612" r="22809" b="31745"/>
          <a:stretch/>
        </p:blipFill>
        <p:spPr>
          <a:xfrm>
            <a:off x="4673059" y="5801825"/>
            <a:ext cx="1534011" cy="396475"/>
          </a:xfrm>
          <a:prstGeom prst="rect">
            <a:avLst/>
          </a:prstGeom>
        </p:spPr>
      </p:pic>
      <p:pic>
        <p:nvPicPr>
          <p:cNvPr id="19" name="Picture 18">
            <a:extLst>
              <a:ext uri="{FF2B5EF4-FFF2-40B4-BE49-F238E27FC236}">
                <a16:creationId xmlns:a16="http://schemas.microsoft.com/office/drawing/2014/main" id="{E425B373-E4CE-49DE-B0F9-5B0290F2C5C5}"/>
              </a:ext>
            </a:extLst>
          </p:cNvPr>
          <p:cNvPicPr>
            <a:picLocks noChangeAspect="1"/>
          </p:cNvPicPr>
          <p:nvPr/>
        </p:nvPicPr>
        <p:blipFill>
          <a:blip r:embed="rId31"/>
          <a:stretch>
            <a:fillRect/>
          </a:stretch>
        </p:blipFill>
        <p:spPr>
          <a:xfrm>
            <a:off x="10424392" y="5842659"/>
            <a:ext cx="1099666" cy="314806"/>
          </a:xfrm>
          <a:prstGeom prst="rect">
            <a:avLst/>
          </a:prstGeom>
        </p:spPr>
      </p:pic>
      <p:pic>
        <p:nvPicPr>
          <p:cNvPr id="21" name="Picture 20" descr="A picture containing object&#10;&#10;Description generated with very high confidence">
            <a:extLst>
              <a:ext uri="{FF2B5EF4-FFF2-40B4-BE49-F238E27FC236}">
                <a16:creationId xmlns:a16="http://schemas.microsoft.com/office/drawing/2014/main" id="{C7F4F5ED-F578-48F7-B705-3AA6C154474C}"/>
              </a:ext>
            </a:extLst>
          </p:cNvPr>
          <p:cNvPicPr>
            <a:picLocks noChangeAspect="1"/>
          </p:cNvPicPr>
          <p:nvPr/>
        </p:nvPicPr>
        <p:blipFill>
          <a:blip r:embed="rId32"/>
          <a:stretch>
            <a:fillRect/>
          </a:stretch>
        </p:blipFill>
        <p:spPr>
          <a:xfrm>
            <a:off x="3281313" y="5897113"/>
            <a:ext cx="943043" cy="20589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79F05802-4A1C-4249-8F38-D3DC62818D1C}"/>
              </a:ext>
            </a:extLst>
          </p:cNvPr>
          <p:cNvPicPr>
            <a:picLocks noChangeAspect="1"/>
          </p:cNvPicPr>
          <p:nvPr/>
        </p:nvPicPr>
        <p:blipFill>
          <a:blip r:embed="rId33"/>
          <a:stretch>
            <a:fillRect/>
          </a:stretch>
        </p:blipFill>
        <p:spPr>
          <a:xfrm>
            <a:off x="8244691" y="3920219"/>
            <a:ext cx="634237" cy="634237"/>
          </a:xfrm>
          <a:prstGeom prst="rect">
            <a:avLst/>
          </a:prstGeom>
        </p:spPr>
      </p:pic>
      <p:pic>
        <p:nvPicPr>
          <p:cNvPr id="27" name="Picture 26">
            <a:extLst>
              <a:ext uri="{FF2B5EF4-FFF2-40B4-BE49-F238E27FC236}">
                <a16:creationId xmlns:a16="http://schemas.microsoft.com/office/drawing/2014/main" id="{A2BEF937-168A-4A4D-ABD0-04453AF3466F}"/>
              </a:ext>
            </a:extLst>
          </p:cNvPr>
          <p:cNvPicPr>
            <a:picLocks noChangeAspect="1"/>
          </p:cNvPicPr>
          <p:nvPr/>
        </p:nvPicPr>
        <p:blipFill>
          <a:blip r:embed="rId34"/>
          <a:stretch>
            <a:fillRect/>
          </a:stretch>
        </p:blipFill>
        <p:spPr>
          <a:xfrm>
            <a:off x="9197540" y="2406856"/>
            <a:ext cx="1060682" cy="232534"/>
          </a:xfrm>
          <a:prstGeom prst="rect">
            <a:avLst/>
          </a:prstGeom>
        </p:spPr>
      </p:pic>
      <p:pic>
        <p:nvPicPr>
          <p:cNvPr id="33" name="Picture 32">
            <a:extLst>
              <a:ext uri="{FF2B5EF4-FFF2-40B4-BE49-F238E27FC236}">
                <a16:creationId xmlns:a16="http://schemas.microsoft.com/office/drawing/2014/main" id="{6936737F-097A-42D7-B4FE-A43E9E1F78C6}"/>
              </a:ext>
            </a:extLst>
          </p:cNvPr>
          <p:cNvPicPr>
            <a:picLocks noChangeAspect="1"/>
          </p:cNvPicPr>
          <p:nvPr/>
        </p:nvPicPr>
        <p:blipFill rotWithShape="1">
          <a:blip r:embed="rId35"/>
          <a:srcRect l="28185" t="16224" r="29486" b="19419"/>
          <a:stretch/>
        </p:blipFill>
        <p:spPr>
          <a:xfrm>
            <a:off x="8259511" y="2288485"/>
            <a:ext cx="701475" cy="469276"/>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4B792027-3F59-4A19-8D67-F0457C338FED}"/>
              </a:ext>
            </a:extLst>
          </p:cNvPr>
          <p:cNvPicPr>
            <a:picLocks noChangeAspect="1"/>
          </p:cNvPicPr>
          <p:nvPr/>
        </p:nvPicPr>
        <p:blipFill rotWithShape="1">
          <a:blip r:embed="rId36"/>
          <a:srcRect l="34929" t="27437" r="34493" b="27051"/>
          <a:stretch/>
        </p:blipFill>
        <p:spPr>
          <a:xfrm>
            <a:off x="10868738" y="4949461"/>
            <a:ext cx="655320" cy="650240"/>
          </a:xfrm>
          <a:prstGeom prst="rect">
            <a:avLst/>
          </a:prstGeom>
        </p:spPr>
      </p:pic>
      <p:pic>
        <p:nvPicPr>
          <p:cNvPr id="40" name="Picture 39">
            <a:extLst>
              <a:ext uri="{FF2B5EF4-FFF2-40B4-BE49-F238E27FC236}">
                <a16:creationId xmlns:a16="http://schemas.microsoft.com/office/drawing/2014/main" id="{825F9F04-8E69-4692-AE10-DB53E6C4D655}"/>
              </a:ext>
            </a:extLst>
          </p:cNvPr>
          <p:cNvPicPr>
            <a:picLocks noChangeAspect="1"/>
          </p:cNvPicPr>
          <p:nvPr/>
        </p:nvPicPr>
        <p:blipFill>
          <a:blip r:embed="rId37"/>
          <a:stretch>
            <a:fillRect/>
          </a:stretch>
        </p:blipFill>
        <p:spPr>
          <a:xfrm>
            <a:off x="4149902" y="2298082"/>
            <a:ext cx="450083" cy="450083"/>
          </a:xfrm>
          <a:prstGeom prst="rect">
            <a:avLst/>
          </a:prstGeom>
        </p:spPr>
      </p:pic>
      <p:pic>
        <p:nvPicPr>
          <p:cNvPr id="42" name="Picture 41" descr="A picture containing object&#10;&#10;Description generated with high confidence">
            <a:extLst>
              <a:ext uri="{FF2B5EF4-FFF2-40B4-BE49-F238E27FC236}">
                <a16:creationId xmlns:a16="http://schemas.microsoft.com/office/drawing/2014/main" id="{473EED0E-8D94-416D-8872-80BA08A95A46}"/>
              </a:ext>
            </a:extLst>
          </p:cNvPr>
          <p:cNvPicPr>
            <a:picLocks noChangeAspect="1"/>
          </p:cNvPicPr>
          <p:nvPr/>
        </p:nvPicPr>
        <p:blipFill>
          <a:blip r:embed="rId38"/>
          <a:stretch>
            <a:fillRect/>
          </a:stretch>
        </p:blipFill>
        <p:spPr>
          <a:xfrm>
            <a:off x="10494775" y="2212535"/>
            <a:ext cx="1034077" cy="621177"/>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A0233236-4076-453F-80C1-DDAE0C1F1E20}"/>
              </a:ext>
            </a:extLst>
          </p:cNvPr>
          <p:cNvPicPr>
            <a:picLocks noChangeAspect="1"/>
          </p:cNvPicPr>
          <p:nvPr/>
        </p:nvPicPr>
        <p:blipFill rotWithShape="1">
          <a:blip r:embed="rId39"/>
          <a:srcRect t="20575" r="3168" b="21725"/>
          <a:stretch/>
        </p:blipFill>
        <p:spPr>
          <a:xfrm>
            <a:off x="3282931" y="1380284"/>
            <a:ext cx="1080436" cy="643812"/>
          </a:xfrm>
          <a:prstGeom prst="rect">
            <a:avLst/>
          </a:prstGeom>
        </p:spPr>
      </p:pic>
      <p:pic>
        <p:nvPicPr>
          <p:cNvPr id="46" name="Picture 45" descr="A close up of a logo&#10;&#10;Description generated with high confidence">
            <a:extLst>
              <a:ext uri="{FF2B5EF4-FFF2-40B4-BE49-F238E27FC236}">
                <a16:creationId xmlns:a16="http://schemas.microsoft.com/office/drawing/2014/main" id="{7682593B-3A7A-4D04-8883-0C97493078A0}"/>
              </a:ext>
            </a:extLst>
          </p:cNvPr>
          <p:cNvPicPr>
            <a:picLocks noChangeAspect="1"/>
          </p:cNvPicPr>
          <p:nvPr/>
        </p:nvPicPr>
        <p:blipFill rotWithShape="1">
          <a:blip r:embed="rId40"/>
          <a:srcRect l="9493" t="33713" r="9848" b="35603"/>
          <a:stretch/>
        </p:blipFill>
        <p:spPr>
          <a:xfrm>
            <a:off x="7613255" y="4949461"/>
            <a:ext cx="1372931" cy="348296"/>
          </a:xfrm>
          <a:prstGeom prst="rect">
            <a:avLst/>
          </a:prstGeom>
        </p:spPr>
      </p:pic>
      <p:pic>
        <p:nvPicPr>
          <p:cNvPr id="48" name="Picture 47">
            <a:extLst>
              <a:ext uri="{FF2B5EF4-FFF2-40B4-BE49-F238E27FC236}">
                <a16:creationId xmlns:a16="http://schemas.microsoft.com/office/drawing/2014/main" id="{A66BCDC9-7007-4FDB-AB30-2A9118A3FC40}"/>
              </a:ext>
            </a:extLst>
          </p:cNvPr>
          <p:cNvPicPr>
            <a:picLocks noChangeAspect="1"/>
          </p:cNvPicPr>
          <p:nvPr/>
        </p:nvPicPr>
        <p:blipFill>
          <a:blip r:embed="rId41"/>
          <a:stretch>
            <a:fillRect/>
          </a:stretch>
        </p:blipFill>
        <p:spPr>
          <a:xfrm>
            <a:off x="8244691" y="3183497"/>
            <a:ext cx="1357136" cy="494385"/>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B7153156-FCDE-4C21-AAC2-D4144C2F0F35}"/>
              </a:ext>
            </a:extLst>
          </p:cNvPr>
          <p:cNvPicPr>
            <a:picLocks noChangeAspect="1"/>
          </p:cNvPicPr>
          <p:nvPr/>
        </p:nvPicPr>
        <p:blipFill rotWithShape="1">
          <a:blip r:embed="rId42"/>
          <a:srcRect l="10469" t="37378" r="10469" b="41043"/>
          <a:stretch/>
        </p:blipFill>
        <p:spPr>
          <a:xfrm>
            <a:off x="8513987" y="5800586"/>
            <a:ext cx="1461700" cy="398953"/>
          </a:xfrm>
          <a:prstGeom prst="rect">
            <a:avLst/>
          </a:prstGeom>
        </p:spPr>
      </p:pic>
      <p:cxnSp>
        <p:nvCxnSpPr>
          <p:cNvPr id="51" name="Straight Connector 50">
            <a:extLst>
              <a:ext uri="{FF2B5EF4-FFF2-40B4-BE49-F238E27FC236}">
                <a16:creationId xmlns:a16="http://schemas.microsoft.com/office/drawing/2014/main" id="{94D4535F-4983-4C4B-BE82-78E65E2CEE86}"/>
              </a:ext>
            </a:extLst>
          </p:cNvPr>
          <p:cNvCxnSpPr>
            <a:cxnSpLocks/>
          </p:cNvCxnSpPr>
          <p:nvPr/>
        </p:nvCxnSpPr>
        <p:spPr>
          <a:xfrm>
            <a:off x="3149408" y="1339587"/>
            <a:ext cx="8454265"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52" name="Straight Connector 51">
            <a:extLst>
              <a:ext uri="{FF2B5EF4-FFF2-40B4-BE49-F238E27FC236}">
                <a16:creationId xmlns:a16="http://schemas.microsoft.com/office/drawing/2014/main" id="{4E791F3F-BE25-4072-8563-EF961DFBF309}"/>
              </a:ext>
            </a:extLst>
          </p:cNvPr>
          <p:cNvCxnSpPr>
            <a:cxnSpLocks/>
          </p:cNvCxnSpPr>
          <p:nvPr/>
        </p:nvCxnSpPr>
        <p:spPr>
          <a:xfrm>
            <a:off x="597854" y="6418165"/>
            <a:ext cx="2551554"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53" name="Straight Connector 52">
            <a:extLst>
              <a:ext uri="{FF2B5EF4-FFF2-40B4-BE49-F238E27FC236}">
                <a16:creationId xmlns:a16="http://schemas.microsoft.com/office/drawing/2014/main" id="{B1CA8A56-5BC6-4792-9BB4-61981C454570}"/>
              </a:ext>
            </a:extLst>
          </p:cNvPr>
          <p:cNvCxnSpPr/>
          <p:nvPr/>
        </p:nvCxnSpPr>
        <p:spPr>
          <a:xfrm>
            <a:off x="3149408" y="1392600"/>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73CB2B-774F-4B20-8173-4A11159DF243}"/>
              </a:ext>
            </a:extLst>
          </p:cNvPr>
          <p:cNvCxnSpPr/>
          <p:nvPr/>
        </p:nvCxnSpPr>
        <p:spPr>
          <a:xfrm>
            <a:off x="3149408" y="2203083"/>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772D42C-8B92-410A-9D46-B95A51E5A205}"/>
              </a:ext>
            </a:extLst>
          </p:cNvPr>
          <p:cNvCxnSpPr/>
          <p:nvPr/>
        </p:nvCxnSpPr>
        <p:spPr>
          <a:xfrm>
            <a:off x="3149408" y="3110649"/>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88E2E5-8D0D-49DB-9055-0D99A509C045}"/>
              </a:ext>
            </a:extLst>
          </p:cNvPr>
          <p:cNvCxnSpPr/>
          <p:nvPr/>
        </p:nvCxnSpPr>
        <p:spPr>
          <a:xfrm>
            <a:off x="3149408" y="3920219"/>
            <a:ext cx="0" cy="6400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C18505-C874-4BB8-8203-23BAF7C68F11}"/>
              </a:ext>
            </a:extLst>
          </p:cNvPr>
          <p:cNvCxnSpPr>
            <a:cxnSpLocks/>
          </p:cNvCxnSpPr>
          <p:nvPr/>
        </p:nvCxnSpPr>
        <p:spPr>
          <a:xfrm>
            <a:off x="3149408" y="4732218"/>
            <a:ext cx="0" cy="158263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3724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75017-5216-4D91-A98D-2BFC9708A5E6}"/>
              </a:ext>
            </a:extLst>
          </p:cNvPr>
          <p:cNvSpPr>
            <a:spLocks noGrp="1"/>
          </p:cNvSpPr>
          <p:nvPr>
            <p:ph type="title"/>
          </p:nvPr>
        </p:nvSpPr>
        <p:spPr/>
        <p:txBody>
          <a:bodyPr/>
          <a:lstStyle/>
          <a:p>
            <a:r>
              <a:rPr lang="en-US"/>
              <a:t>Private Offers</a:t>
            </a:r>
          </a:p>
        </p:txBody>
      </p:sp>
    </p:spTree>
    <p:extLst>
      <p:ext uri="{BB962C8B-B14F-4D97-AF65-F5344CB8AC3E}">
        <p14:creationId xmlns:p14="http://schemas.microsoft.com/office/powerpoint/2010/main" val="25201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786C-D947-450E-92CB-CBA1AA8A7DE3}"/>
              </a:ext>
            </a:extLst>
          </p:cNvPr>
          <p:cNvSpPr>
            <a:spLocks noGrp="1"/>
          </p:cNvSpPr>
          <p:nvPr>
            <p:ph type="title"/>
          </p:nvPr>
        </p:nvSpPr>
        <p:spPr/>
        <p:txBody>
          <a:bodyPr/>
          <a:lstStyle/>
          <a:p>
            <a:r>
              <a:rPr lang="en-US"/>
              <a:t>Private Offers</a:t>
            </a:r>
          </a:p>
        </p:txBody>
      </p:sp>
      <p:sp>
        <p:nvSpPr>
          <p:cNvPr id="36" name="Rectangle 35">
            <a:extLst>
              <a:ext uri="{FF2B5EF4-FFF2-40B4-BE49-F238E27FC236}">
                <a16:creationId xmlns:a16="http://schemas.microsoft.com/office/drawing/2014/main" id="{33337BCB-BF4B-4A10-9629-0858C8A3D224}"/>
              </a:ext>
            </a:extLst>
          </p:cNvPr>
          <p:cNvSpPr/>
          <p:nvPr/>
        </p:nvSpPr>
        <p:spPr bwMode="auto">
          <a:xfrm>
            <a:off x="600229" y="1682750"/>
            <a:ext cx="5442547" cy="4644000"/>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68A00F18-7966-414F-BFCA-BFF34FAAA24A}"/>
              </a:ext>
            </a:extLst>
          </p:cNvPr>
          <p:cNvSpPr/>
          <p:nvPr/>
        </p:nvSpPr>
        <p:spPr bwMode="auto">
          <a:xfrm>
            <a:off x="2695711" y="1570400"/>
            <a:ext cx="1311872" cy="224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Customer</a:t>
            </a:r>
          </a:p>
        </p:txBody>
      </p:sp>
      <p:cxnSp>
        <p:nvCxnSpPr>
          <p:cNvPr id="38" name="Straight Connector 37">
            <a:extLst>
              <a:ext uri="{FF2B5EF4-FFF2-40B4-BE49-F238E27FC236}">
                <a16:creationId xmlns:a16="http://schemas.microsoft.com/office/drawing/2014/main" id="{537585CB-4D4E-4650-B9AD-58133DB794C9}"/>
              </a:ext>
            </a:extLst>
          </p:cNvPr>
          <p:cNvCxnSpPr>
            <a:cxnSpLocks/>
          </p:cNvCxnSpPr>
          <p:nvPr/>
        </p:nvCxnSpPr>
        <p:spPr>
          <a:xfrm flipH="1">
            <a:off x="2631896" y="1503680"/>
            <a:ext cx="110832" cy="3581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0D25B6-813E-47F9-8D6F-9085C04D9FEC}"/>
              </a:ext>
            </a:extLst>
          </p:cNvPr>
          <p:cNvCxnSpPr>
            <a:cxnSpLocks/>
          </p:cNvCxnSpPr>
          <p:nvPr/>
        </p:nvCxnSpPr>
        <p:spPr>
          <a:xfrm flipH="1">
            <a:off x="3940470" y="1503680"/>
            <a:ext cx="110832" cy="3581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38B5043-4207-4E5F-83F8-5148EE266DCC}"/>
              </a:ext>
            </a:extLst>
          </p:cNvPr>
          <p:cNvSpPr/>
          <p:nvPr/>
        </p:nvSpPr>
        <p:spPr>
          <a:xfrm>
            <a:off x="732730" y="2670591"/>
            <a:ext cx="5310046" cy="646331"/>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Transact negotiated, off-list pricing with your favorite software providers</a:t>
            </a:r>
          </a:p>
        </p:txBody>
      </p:sp>
      <p:sp>
        <p:nvSpPr>
          <p:cNvPr id="41" name="Rectangle 40">
            <a:extLst>
              <a:ext uri="{FF2B5EF4-FFF2-40B4-BE49-F238E27FC236}">
                <a16:creationId xmlns:a16="http://schemas.microsoft.com/office/drawing/2014/main" id="{7CA198DE-AE24-4D82-A726-26DA3EE140FB}"/>
              </a:ext>
            </a:extLst>
          </p:cNvPr>
          <p:cNvSpPr/>
          <p:nvPr/>
        </p:nvSpPr>
        <p:spPr>
          <a:xfrm>
            <a:off x="732730" y="4766819"/>
            <a:ext cx="5310046" cy="1405513"/>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Leverage Integrated Billing for private negotiated pricing</a:t>
            </a:r>
          </a:p>
          <a:p>
            <a:pPr marL="230188" indent="-230188">
              <a:spcBef>
                <a:spcPts val="800"/>
              </a:spcBef>
              <a:buFont typeface="Arial" panose="020B0604020202020204" pitchFamily="34" charset="0"/>
              <a:buChar char="•"/>
            </a:pPr>
            <a:r>
              <a:rPr lang="en-US" sz="1800"/>
              <a:t>Private virtual machine images</a:t>
            </a:r>
          </a:p>
          <a:p>
            <a:pPr marL="230188" indent="-230188">
              <a:spcBef>
                <a:spcPts val="800"/>
              </a:spcBef>
              <a:buFont typeface="Arial" panose="020B0604020202020204" pitchFamily="34" charset="0"/>
              <a:buChar char="•"/>
            </a:pPr>
            <a:r>
              <a:rPr lang="en-US" sz="1800"/>
              <a:t>Simplify Enterprises Software Procurement</a:t>
            </a:r>
          </a:p>
        </p:txBody>
      </p:sp>
      <p:sp>
        <p:nvSpPr>
          <p:cNvPr id="42" name="Rectangle 41">
            <a:extLst>
              <a:ext uri="{FF2B5EF4-FFF2-40B4-BE49-F238E27FC236}">
                <a16:creationId xmlns:a16="http://schemas.microsoft.com/office/drawing/2014/main" id="{53249209-F05F-4C0E-91CD-965CD3B4397C}"/>
              </a:ext>
            </a:extLst>
          </p:cNvPr>
          <p:cNvSpPr/>
          <p:nvPr/>
        </p:nvSpPr>
        <p:spPr>
          <a:xfrm>
            <a:off x="1345436" y="2069171"/>
            <a:ext cx="745717" cy="369332"/>
          </a:xfrm>
          <a:prstGeom prst="rect">
            <a:avLst/>
          </a:prstGeom>
        </p:spPr>
        <p:txBody>
          <a:bodyPr wrap="none">
            <a:spAutoFit/>
          </a:bodyPr>
          <a:lstStyle/>
          <a:p>
            <a:r>
              <a:rPr lang="en-US" sz="1800">
                <a:latin typeface="+mj-lt"/>
              </a:rPr>
              <a:t>What</a:t>
            </a:r>
          </a:p>
        </p:txBody>
      </p:sp>
      <p:sp>
        <p:nvSpPr>
          <p:cNvPr id="43" name="Rectangle 42">
            <a:extLst>
              <a:ext uri="{FF2B5EF4-FFF2-40B4-BE49-F238E27FC236}">
                <a16:creationId xmlns:a16="http://schemas.microsoft.com/office/drawing/2014/main" id="{A9B6172C-E584-49A6-8829-D398BF3FAC90}"/>
              </a:ext>
            </a:extLst>
          </p:cNvPr>
          <p:cNvSpPr/>
          <p:nvPr/>
        </p:nvSpPr>
        <p:spPr>
          <a:xfrm>
            <a:off x="1345436" y="4195794"/>
            <a:ext cx="1029449" cy="369332"/>
          </a:xfrm>
          <a:prstGeom prst="rect">
            <a:avLst/>
          </a:prstGeom>
        </p:spPr>
        <p:txBody>
          <a:bodyPr wrap="none">
            <a:spAutoFit/>
          </a:bodyPr>
          <a:lstStyle/>
          <a:p>
            <a:r>
              <a:rPr lang="en-US" sz="1800">
                <a:latin typeface="+mj-lt"/>
              </a:rPr>
              <a:t>Benefits</a:t>
            </a:r>
          </a:p>
        </p:txBody>
      </p:sp>
      <p:grpSp>
        <p:nvGrpSpPr>
          <p:cNvPr id="44" name="Group 43">
            <a:extLst>
              <a:ext uri="{FF2B5EF4-FFF2-40B4-BE49-F238E27FC236}">
                <a16:creationId xmlns:a16="http://schemas.microsoft.com/office/drawing/2014/main" id="{43348DA1-EAFD-4585-B69B-0360D3D2FB97}"/>
              </a:ext>
            </a:extLst>
          </p:cNvPr>
          <p:cNvGrpSpPr/>
          <p:nvPr/>
        </p:nvGrpSpPr>
        <p:grpSpPr>
          <a:xfrm>
            <a:off x="732730" y="4069818"/>
            <a:ext cx="606366" cy="606348"/>
            <a:chOff x="1835679" y="2367398"/>
            <a:chExt cx="711488" cy="711468"/>
          </a:xfrm>
        </p:grpSpPr>
        <p:sp>
          <p:nvSpPr>
            <p:cNvPr id="45" name="Oval 44">
              <a:extLst>
                <a:ext uri="{FF2B5EF4-FFF2-40B4-BE49-F238E27FC236}">
                  <a16:creationId xmlns:a16="http://schemas.microsoft.com/office/drawing/2014/main" id="{1586CFA7-C514-46D1-A2AE-E2693BB6C82F}"/>
                </a:ext>
              </a:extLst>
            </p:cNvPr>
            <p:cNvSpPr/>
            <p:nvPr/>
          </p:nvSpPr>
          <p:spPr bwMode="auto">
            <a:xfrm>
              <a:off x="1835679" y="2367398"/>
              <a:ext cx="711488" cy="711468"/>
            </a:xfrm>
            <a:prstGeom prst="ellipse">
              <a:avLst/>
            </a:prstGeom>
            <a:solidFill>
              <a:schemeClr val="bg1"/>
            </a:solidFill>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6E5FC299-D34A-4633-9401-24DEE6973B9F}"/>
                </a:ext>
              </a:extLst>
            </p:cNvPr>
            <p:cNvSpPr/>
            <p:nvPr/>
          </p:nvSpPr>
          <p:spPr bwMode="auto">
            <a:xfrm>
              <a:off x="1887223" y="2418941"/>
              <a:ext cx="608400" cy="608382"/>
            </a:xfrm>
            <a:prstGeom prst="ellipse">
              <a:avLst/>
            </a:prstGeom>
            <a:solidFill>
              <a:schemeClr val="accent1"/>
            </a:solidFill>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47" name="check" title="Icon of a checkmark">
            <a:extLst>
              <a:ext uri="{FF2B5EF4-FFF2-40B4-BE49-F238E27FC236}">
                <a16:creationId xmlns:a16="http://schemas.microsoft.com/office/drawing/2014/main" id="{D2F38ED1-70B5-450B-9F61-A488E01DD8D3}"/>
              </a:ext>
            </a:extLst>
          </p:cNvPr>
          <p:cNvSpPr>
            <a:spLocks noChangeAspect="1"/>
          </p:cNvSpPr>
          <p:nvPr/>
        </p:nvSpPr>
        <p:spPr bwMode="auto">
          <a:xfrm>
            <a:off x="901938" y="4278390"/>
            <a:ext cx="267950" cy="18920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48" name="Group 47">
            <a:extLst>
              <a:ext uri="{FF2B5EF4-FFF2-40B4-BE49-F238E27FC236}">
                <a16:creationId xmlns:a16="http://schemas.microsoft.com/office/drawing/2014/main" id="{8860E16A-7471-4142-90C4-E9EFC4F77312}"/>
              </a:ext>
            </a:extLst>
          </p:cNvPr>
          <p:cNvGrpSpPr/>
          <p:nvPr/>
        </p:nvGrpSpPr>
        <p:grpSpPr>
          <a:xfrm>
            <a:off x="732730" y="1948199"/>
            <a:ext cx="606366" cy="606348"/>
            <a:chOff x="1835679" y="2367398"/>
            <a:chExt cx="711488" cy="711468"/>
          </a:xfrm>
        </p:grpSpPr>
        <p:sp>
          <p:nvSpPr>
            <p:cNvPr id="49" name="Oval 48">
              <a:extLst>
                <a:ext uri="{FF2B5EF4-FFF2-40B4-BE49-F238E27FC236}">
                  <a16:creationId xmlns:a16="http://schemas.microsoft.com/office/drawing/2014/main" id="{3B648C62-987E-4252-AEA4-5B276CFFFF37}"/>
                </a:ext>
              </a:extLst>
            </p:cNvPr>
            <p:cNvSpPr/>
            <p:nvPr/>
          </p:nvSpPr>
          <p:spPr bwMode="auto">
            <a:xfrm>
              <a:off x="1835679" y="2367398"/>
              <a:ext cx="711488" cy="711468"/>
            </a:xfrm>
            <a:prstGeom prst="ellipse">
              <a:avLst/>
            </a:prstGeom>
            <a:solidFill>
              <a:schemeClr val="bg1"/>
            </a:solidFill>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Oval 49">
              <a:extLst>
                <a:ext uri="{FF2B5EF4-FFF2-40B4-BE49-F238E27FC236}">
                  <a16:creationId xmlns:a16="http://schemas.microsoft.com/office/drawing/2014/main" id="{D13E6B86-14CF-4168-BEA4-8FBE3C778DBC}"/>
                </a:ext>
              </a:extLst>
            </p:cNvPr>
            <p:cNvSpPr/>
            <p:nvPr/>
          </p:nvSpPr>
          <p:spPr bwMode="auto">
            <a:xfrm>
              <a:off x="1887223" y="2418941"/>
              <a:ext cx="608400" cy="608382"/>
            </a:xfrm>
            <a:prstGeom prst="ellipse">
              <a:avLst/>
            </a:prstGeom>
            <a:solidFill>
              <a:schemeClr val="accent1"/>
            </a:solidFill>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1" name="question" title="Icon of a question mark">
            <a:extLst>
              <a:ext uri="{FF2B5EF4-FFF2-40B4-BE49-F238E27FC236}">
                <a16:creationId xmlns:a16="http://schemas.microsoft.com/office/drawing/2014/main" id="{D23D40F6-0A4F-492B-BBE0-ADD2B80324FE}"/>
              </a:ext>
            </a:extLst>
          </p:cNvPr>
          <p:cNvSpPr>
            <a:spLocks noChangeAspect="1" noEditPoints="1"/>
          </p:cNvSpPr>
          <p:nvPr/>
        </p:nvSpPr>
        <p:spPr bwMode="auto">
          <a:xfrm>
            <a:off x="953564" y="2127336"/>
            <a:ext cx="148618" cy="279084"/>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2" name="Rectangle 51">
            <a:extLst>
              <a:ext uri="{FF2B5EF4-FFF2-40B4-BE49-F238E27FC236}">
                <a16:creationId xmlns:a16="http://schemas.microsoft.com/office/drawing/2014/main" id="{BEC8A854-A146-452B-8E7B-D707F0DE28FA}"/>
              </a:ext>
            </a:extLst>
          </p:cNvPr>
          <p:cNvSpPr/>
          <p:nvPr/>
        </p:nvSpPr>
        <p:spPr bwMode="auto">
          <a:xfrm>
            <a:off x="6164236" y="1682750"/>
            <a:ext cx="5442547" cy="4644000"/>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737F974C-BF5C-4B22-A62C-18E333855FA3}"/>
              </a:ext>
            </a:extLst>
          </p:cNvPr>
          <p:cNvSpPr/>
          <p:nvPr/>
        </p:nvSpPr>
        <p:spPr bwMode="auto">
          <a:xfrm>
            <a:off x="8259718" y="1570400"/>
            <a:ext cx="1311872" cy="224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ISV</a:t>
            </a:r>
          </a:p>
        </p:txBody>
      </p:sp>
      <p:cxnSp>
        <p:nvCxnSpPr>
          <p:cNvPr id="54" name="Straight Connector 53">
            <a:extLst>
              <a:ext uri="{FF2B5EF4-FFF2-40B4-BE49-F238E27FC236}">
                <a16:creationId xmlns:a16="http://schemas.microsoft.com/office/drawing/2014/main" id="{70534D71-8CAF-45DA-8755-A467FFC0D3A9}"/>
              </a:ext>
            </a:extLst>
          </p:cNvPr>
          <p:cNvCxnSpPr>
            <a:cxnSpLocks/>
          </p:cNvCxnSpPr>
          <p:nvPr/>
        </p:nvCxnSpPr>
        <p:spPr>
          <a:xfrm flipH="1">
            <a:off x="8195903" y="1503680"/>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6A7D51-58B0-4233-A3E4-434897CA02C1}"/>
              </a:ext>
            </a:extLst>
          </p:cNvPr>
          <p:cNvCxnSpPr>
            <a:cxnSpLocks/>
          </p:cNvCxnSpPr>
          <p:nvPr/>
        </p:nvCxnSpPr>
        <p:spPr>
          <a:xfrm flipH="1">
            <a:off x="9504477" y="1503680"/>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E2F5A03-70C7-4A3E-AB69-3B83C1A59CEB}"/>
              </a:ext>
            </a:extLst>
          </p:cNvPr>
          <p:cNvSpPr/>
          <p:nvPr/>
        </p:nvSpPr>
        <p:spPr>
          <a:xfrm>
            <a:off x="6296737" y="2670591"/>
            <a:ext cx="5310046" cy="646331"/>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Offer Private SKUs with pre-negotiated pricing, terms and images</a:t>
            </a:r>
          </a:p>
        </p:txBody>
      </p:sp>
      <p:sp>
        <p:nvSpPr>
          <p:cNvPr id="57" name="Rectangle 56">
            <a:extLst>
              <a:ext uri="{FF2B5EF4-FFF2-40B4-BE49-F238E27FC236}">
                <a16:creationId xmlns:a16="http://schemas.microsoft.com/office/drawing/2014/main" id="{968D6706-212F-493A-8DD9-9108FE765EB9}"/>
              </a:ext>
            </a:extLst>
          </p:cNvPr>
          <p:cNvSpPr/>
          <p:nvPr/>
        </p:nvSpPr>
        <p:spPr>
          <a:xfrm>
            <a:off x="6296737" y="4766819"/>
            <a:ext cx="5310046" cy="1405513"/>
          </a:xfrm>
          <a:prstGeom prst="rect">
            <a:avLst/>
          </a:prstGeom>
        </p:spPr>
        <p:txBody>
          <a:bodyPr wrap="square">
            <a:spAutoFit/>
          </a:bodyPr>
          <a:lstStyle/>
          <a:p>
            <a:pPr marL="230188" indent="-230188">
              <a:spcBef>
                <a:spcPts val="800"/>
              </a:spcBef>
              <a:buFont typeface="Arial" panose="020B0604020202020204" pitchFamily="34" charset="0"/>
              <a:buChar char="•"/>
            </a:pPr>
            <a:r>
              <a:rPr lang="en-US" sz="1800"/>
              <a:t>Provide differentiated offers to target customers</a:t>
            </a:r>
          </a:p>
          <a:p>
            <a:pPr marL="230188" indent="-230188">
              <a:spcBef>
                <a:spcPts val="800"/>
              </a:spcBef>
              <a:buFont typeface="Arial" panose="020B0604020202020204" pitchFamily="34" charset="0"/>
              <a:buChar char="•"/>
            </a:pPr>
            <a:r>
              <a:rPr lang="en-US" sz="1800"/>
              <a:t>Leverage Azure Billing to easy customer journey to the cloud</a:t>
            </a:r>
          </a:p>
          <a:p>
            <a:pPr marL="230188" indent="-230188">
              <a:spcBef>
                <a:spcPts val="800"/>
              </a:spcBef>
              <a:buFont typeface="Arial" panose="020B0604020202020204" pitchFamily="34" charset="0"/>
              <a:buChar char="•"/>
            </a:pPr>
            <a:r>
              <a:rPr lang="en-US" sz="1800"/>
              <a:t>Run Private Early Access Programs</a:t>
            </a:r>
          </a:p>
        </p:txBody>
      </p:sp>
      <p:sp>
        <p:nvSpPr>
          <p:cNvPr id="58" name="Rectangle 57">
            <a:extLst>
              <a:ext uri="{FF2B5EF4-FFF2-40B4-BE49-F238E27FC236}">
                <a16:creationId xmlns:a16="http://schemas.microsoft.com/office/drawing/2014/main" id="{D345E7BF-D7E2-468A-9A9A-AF9723069977}"/>
              </a:ext>
            </a:extLst>
          </p:cNvPr>
          <p:cNvSpPr/>
          <p:nvPr/>
        </p:nvSpPr>
        <p:spPr>
          <a:xfrm>
            <a:off x="6909443" y="2069171"/>
            <a:ext cx="745717" cy="369332"/>
          </a:xfrm>
          <a:prstGeom prst="rect">
            <a:avLst/>
          </a:prstGeom>
        </p:spPr>
        <p:txBody>
          <a:bodyPr wrap="none">
            <a:spAutoFit/>
          </a:bodyPr>
          <a:lstStyle/>
          <a:p>
            <a:r>
              <a:rPr lang="en-US" sz="1800">
                <a:solidFill>
                  <a:schemeClr val="accent3"/>
                </a:solidFill>
                <a:latin typeface="+mj-lt"/>
              </a:rPr>
              <a:t>What</a:t>
            </a:r>
          </a:p>
        </p:txBody>
      </p:sp>
      <p:sp>
        <p:nvSpPr>
          <p:cNvPr id="59" name="Rectangle 58">
            <a:extLst>
              <a:ext uri="{FF2B5EF4-FFF2-40B4-BE49-F238E27FC236}">
                <a16:creationId xmlns:a16="http://schemas.microsoft.com/office/drawing/2014/main" id="{07486AE9-3B0B-4247-8528-11DC2B6BF23D}"/>
              </a:ext>
            </a:extLst>
          </p:cNvPr>
          <p:cNvSpPr/>
          <p:nvPr/>
        </p:nvSpPr>
        <p:spPr>
          <a:xfrm>
            <a:off x="6909443" y="4195794"/>
            <a:ext cx="1029449" cy="369332"/>
          </a:xfrm>
          <a:prstGeom prst="rect">
            <a:avLst/>
          </a:prstGeom>
        </p:spPr>
        <p:txBody>
          <a:bodyPr wrap="none">
            <a:spAutoFit/>
          </a:bodyPr>
          <a:lstStyle/>
          <a:p>
            <a:r>
              <a:rPr lang="en-US" sz="1800">
                <a:solidFill>
                  <a:schemeClr val="accent3"/>
                </a:solidFill>
                <a:latin typeface="+mj-lt"/>
              </a:rPr>
              <a:t>Benefits</a:t>
            </a:r>
          </a:p>
        </p:txBody>
      </p:sp>
      <p:sp>
        <p:nvSpPr>
          <p:cNvPr id="60" name="Oval 59">
            <a:extLst>
              <a:ext uri="{FF2B5EF4-FFF2-40B4-BE49-F238E27FC236}">
                <a16:creationId xmlns:a16="http://schemas.microsoft.com/office/drawing/2014/main" id="{D6C43E39-69DD-46BF-959E-E8E05483420E}"/>
              </a:ext>
            </a:extLst>
          </p:cNvPr>
          <p:cNvSpPr/>
          <p:nvPr/>
        </p:nvSpPr>
        <p:spPr bwMode="auto">
          <a:xfrm>
            <a:off x="6296737" y="4069818"/>
            <a:ext cx="606366" cy="60634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Oval 60">
            <a:extLst>
              <a:ext uri="{FF2B5EF4-FFF2-40B4-BE49-F238E27FC236}">
                <a16:creationId xmlns:a16="http://schemas.microsoft.com/office/drawing/2014/main" id="{FFDDD8B7-1334-4D60-956F-AD3679B60235}"/>
              </a:ext>
            </a:extLst>
          </p:cNvPr>
          <p:cNvSpPr/>
          <p:nvPr/>
        </p:nvSpPr>
        <p:spPr bwMode="auto">
          <a:xfrm>
            <a:off x="6340665" y="4113745"/>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2" name="check" title="Icon of a checkmark">
            <a:extLst>
              <a:ext uri="{FF2B5EF4-FFF2-40B4-BE49-F238E27FC236}">
                <a16:creationId xmlns:a16="http://schemas.microsoft.com/office/drawing/2014/main" id="{57E137E2-6591-4D08-9BFA-3961DE3F9E47}"/>
              </a:ext>
            </a:extLst>
          </p:cNvPr>
          <p:cNvSpPr>
            <a:spLocks noChangeAspect="1"/>
          </p:cNvSpPr>
          <p:nvPr/>
        </p:nvSpPr>
        <p:spPr bwMode="auto">
          <a:xfrm>
            <a:off x="6465945" y="4278390"/>
            <a:ext cx="267950" cy="18920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3" name="Oval 62">
            <a:extLst>
              <a:ext uri="{FF2B5EF4-FFF2-40B4-BE49-F238E27FC236}">
                <a16:creationId xmlns:a16="http://schemas.microsoft.com/office/drawing/2014/main" id="{866A5A28-02D4-45E1-A67F-A377A5810CE4}"/>
              </a:ext>
            </a:extLst>
          </p:cNvPr>
          <p:cNvSpPr/>
          <p:nvPr/>
        </p:nvSpPr>
        <p:spPr bwMode="auto">
          <a:xfrm>
            <a:off x="6296737" y="1948199"/>
            <a:ext cx="606366" cy="60634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4" name="Oval 73">
            <a:extLst>
              <a:ext uri="{FF2B5EF4-FFF2-40B4-BE49-F238E27FC236}">
                <a16:creationId xmlns:a16="http://schemas.microsoft.com/office/drawing/2014/main" id="{B9B8F1BD-88DB-4C09-8CDA-DB8FF43DB263}"/>
              </a:ext>
            </a:extLst>
          </p:cNvPr>
          <p:cNvSpPr/>
          <p:nvPr/>
        </p:nvSpPr>
        <p:spPr bwMode="auto">
          <a:xfrm>
            <a:off x="6340665" y="1992126"/>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question" title="Icon of a question mark">
            <a:extLst>
              <a:ext uri="{FF2B5EF4-FFF2-40B4-BE49-F238E27FC236}">
                <a16:creationId xmlns:a16="http://schemas.microsoft.com/office/drawing/2014/main" id="{A88915FC-9012-4108-838C-322040EC030B}"/>
              </a:ext>
            </a:extLst>
          </p:cNvPr>
          <p:cNvSpPr>
            <a:spLocks noChangeAspect="1" noEditPoints="1"/>
          </p:cNvSpPr>
          <p:nvPr/>
        </p:nvSpPr>
        <p:spPr bwMode="auto">
          <a:xfrm>
            <a:off x="6517571" y="2127336"/>
            <a:ext cx="148618" cy="279084"/>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0574529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211D19-6248-47DD-A06C-526AA38A60CE}"/>
              </a:ext>
            </a:extLst>
          </p:cNvPr>
          <p:cNvGraphicFramePr>
            <a:graphicFrameLocks noChangeAspect="1"/>
          </p:cNvGraphicFramePr>
          <p:nvPr>
            <p:custDataLst>
              <p:tags r:id="rId2"/>
            </p:custDataLst>
            <p:extLst>
              <p:ext uri="{D42A27DB-BD31-4B8C-83A1-F6EECF244321}">
                <p14:modId xmlns:p14="http://schemas.microsoft.com/office/powerpoint/2010/main" val="26413320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8"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E7211D19-6248-47DD-A06C-526AA38A60CE}"/>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99EA179-1C98-4647-BCF9-78C435BB5852}"/>
              </a:ext>
            </a:extLst>
          </p:cNvPr>
          <p:cNvSpPr>
            <a:spLocks noGrp="1"/>
          </p:cNvSpPr>
          <p:nvPr>
            <p:ph type="title"/>
          </p:nvPr>
        </p:nvSpPr>
        <p:spPr/>
        <p:txBody>
          <a:bodyPr/>
          <a:lstStyle/>
          <a:p>
            <a:r>
              <a:rPr lang="en-US"/>
              <a:t>Private Offers: 3 Steps to custom deals</a:t>
            </a:r>
          </a:p>
        </p:txBody>
      </p:sp>
      <p:sp>
        <p:nvSpPr>
          <p:cNvPr id="53" name="Rectangle 52">
            <a:extLst>
              <a:ext uri="{FF2B5EF4-FFF2-40B4-BE49-F238E27FC236}">
                <a16:creationId xmlns:a16="http://schemas.microsoft.com/office/drawing/2014/main" id="{D1DF982B-50E5-4311-9416-8B29BE7380A5}"/>
              </a:ext>
            </a:extLst>
          </p:cNvPr>
          <p:cNvSpPr/>
          <p:nvPr/>
        </p:nvSpPr>
        <p:spPr>
          <a:xfrm>
            <a:off x="971548" y="2651513"/>
            <a:ext cx="10634993" cy="461665"/>
          </a:xfrm>
          <a:prstGeom prst="rect">
            <a:avLst/>
          </a:prstGeom>
        </p:spPr>
        <p:txBody>
          <a:bodyPr wrap="square">
            <a:spAutoFit/>
          </a:bodyPr>
          <a:lstStyle/>
          <a:p>
            <a:pPr>
              <a:spcBef>
                <a:spcPts val="800"/>
              </a:spcBef>
            </a:pPr>
            <a:r>
              <a:rPr lang="en-US" sz="2400"/>
              <a:t> ISV Creates Private SKU in Publisher Portal</a:t>
            </a:r>
          </a:p>
        </p:txBody>
      </p:sp>
      <p:sp>
        <p:nvSpPr>
          <p:cNvPr id="54" name="Rectangle 53">
            <a:extLst>
              <a:ext uri="{FF2B5EF4-FFF2-40B4-BE49-F238E27FC236}">
                <a16:creationId xmlns:a16="http://schemas.microsoft.com/office/drawing/2014/main" id="{6E1EE0AB-C384-4EC8-BAB6-92C1074B8C16}"/>
              </a:ext>
            </a:extLst>
          </p:cNvPr>
          <p:cNvSpPr/>
          <p:nvPr/>
        </p:nvSpPr>
        <p:spPr>
          <a:xfrm>
            <a:off x="971548" y="3540899"/>
            <a:ext cx="10634993" cy="461665"/>
          </a:xfrm>
          <a:prstGeom prst="rect">
            <a:avLst/>
          </a:prstGeom>
        </p:spPr>
        <p:txBody>
          <a:bodyPr wrap="square">
            <a:spAutoFit/>
          </a:bodyPr>
          <a:lstStyle/>
          <a:p>
            <a:pPr>
              <a:spcBef>
                <a:spcPts val="800"/>
              </a:spcBef>
            </a:pPr>
            <a:r>
              <a:rPr lang="en-US" sz="2400"/>
              <a:t> Customer gets Private Offer in Azure Portal</a:t>
            </a:r>
          </a:p>
        </p:txBody>
      </p:sp>
      <p:sp>
        <p:nvSpPr>
          <p:cNvPr id="57" name="Rectangle 56">
            <a:extLst>
              <a:ext uri="{FF2B5EF4-FFF2-40B4-BE49-F238E27FC236}">
                <a16:creationId xmlns:a16="http://schemas.microsoft.com/office/drawing/2014/main" id="{271D8BC2-BDF3-4E80-BC5A-6EC25C2CE956}"/>
              </a:ext>
            </a:extLst>
          </p:cNvPr>
          <p:cNvSpPr/>
          <p:nvPr/>
        </p:nvSpPr>
        <p:spPr>
          <a:xfrm>
            <a:off x="948207" y="1762127"/>
            <a:ext cx="10634993" cy="461665"/>
          </a:xfrm>
          <a:prstGeom prst="rect">
            <a:avLst/>
          </a:prstGeom>
        </p:spPr>
        <p:txBody>
          <a:bodyPr wrap="square">
            <a:spAutoFit/>
          </a:bodyPr>
          <a:lstStyle/>
          <a:p>
            <a:pPr>
              <a:spcBef>
                <a:spcPts val="800"/>
              </a:spcBef>
            </a:pPr>
            <a:r>
              <a:rPr lang="en-US" sz="2400"/>
              <a:t> ISV and Customer Negotiate Pricing, Terms and Custom Image</a:t>
            </a:r>
          </a:p>
        </p:txBody>
      </p:sp>
      <p:sp>
        <p:nvSpPr>
          <p:cNvPr id="58" name="Rectangle 12">
            <a:extLst>
              <a:ext uri="{FF2B5EF4-FFF2-40B4-BE49-F238E27FC236}">
                <a16:creationId xmlns:a16="http://schemas.microsoft.com/office/drawing/2014/main" id="{D1F01C79-129E-44E5-8CA0-64846D2DBB78}"/>
              </a:ext>
            </a:extLst>
          </p:cNvPr>
          <p:cNvSpPr/>
          <p:nvPr/>
        </p:nvSpPr>
        <p:spPr>
          <a:xfrm flipH="1">
            <a:off x="-1" y="1433633"/>
            <a:ext cx="763676" cy="3015780"/>
          </a:xfrm>
          <a:custGeom>
            <a:avLst/>
            <a:gdLst>
              <a:gd name="connsiteX0" fmla="*/ 0 w 9964882"/>
              <a:gd name="connsiteY0" fmla="*/ 0 h 715588"/>
              <a:gd name="connsiteX1" fmla="*/ 9964882 w 9964882"/>
              <a:gd name="connsiteY1" fmla="*/ 0 h 715588"/>
              <a:gd name="connsiteX2" fmla="*/ 9964882 w 9964882"/>
              <a:gd name="connsiteY2" fmla="*/ 715588 h 715588"/>
              <a:gd name="connsiteX3" fmla="*/ 0 w 9964882"/>
              <a:gd name="connsiteY3" fmla="*/ 715588 h 715588"/>
              <a:gd name="connsiteX4" fmla="*/ 0 w 9964882"/>
              <a:gd name="connsiteY4" fmla="*/ 0 h 715588"/>
              <a:gd name="connsiteX0" fmla="*/ 0 w 9964882"/>
              <a:gd name="connsiteY0" fmla="*/ 715588 h 807028"/>
              <a:gd name="connsiteX1" fmla="*/ 0 w 9964882"/>
              <a:gd name="connsiteY1" fmla="*/ 0 h 807028"/>
              <a:gd name="connsiteX2" fmla="*/ 9964882 w 9964882"/>
              <a:gd name="connsiteY2" fmla="*/ 0 h 807028"/>
              <a:gd name="connsiteX3" fmla="*/ 9964882 w 9964882"/>
              <a:gd name="connsiteY3" fmla="*/ 715588 h 807028"/>
              <a:gd name="connsiteX4" fmla="*/ 91440 w 9964882"/>
              <a:gd name="connsiteY4" fmla="*/ 807028 h 807028"/>
              <a:gd name="connsiteX0" fmla="*/ 0 w 9964882"/>
              <a:gd name="connsiteY0" fmla="*/ 715588 h 715588"/>
              <a:gd name="connsiteX1" fmla="*/ 0 w 9964882"/>
              <a:gd name="connsiteY1" fmla="*/ 0 h 715588"/>
              <a:gd name="connsiteX2" fmla="*/ 9964882 w 9964882"/>
              <a:gd name="connsiteY2" fmla="*/ 0 h 715588"/>
              <a:gd name="connsiteX3" fmla="*/ 9964882 w 9964882"/>
              <a:gd name="connsiteY3" fmla="*/ 715588 h 715588"/>
              <a:gd name="connsiteX0" fmla="*/ 0 w 9964882"/>
              <a:gd name="connsiteY0" fmla="*/ 715588 h 715588"/>
              <a:gd name="connsiteX1" fmla="*/ 0 w 9964882"/>
              <a:gd name="connsiteY1" fmla="*/ 0 h 715588"/>
              <a:gd name="connsiteX2" fmla="*/ 9964882 w 9964882"/>
              <a:gd name="connsiteY2" fmla="*/ 0 h 715588"/>
            </a:gdLst>
            <a:ahLst/>
            <a:cxnLst>
              <a:cxn ang="0">
                <a:pos x="connsiteX0" y="connsiteY0"/>
              </a:cxn>
              <a:cxn ang="0">
                <a:pos x="connsiteX1" y="connsiteY1"/>
              </a:cxn>
              <a:cxn ang="0">
                <a:pos x="connsiteX2" y="connsiteY2"/>
              </a:cxn>
            </a:cxnLst>
            <a:rect l="l" t="t" r="r" b="b"/>
            <a:pathLst>
              <a:path w="9964882" h="715588">
                <a:moveTo>
                  <a:pt x="0" y="715588"/>
                </a:moveTo>
                <a:lnTo>
                  <a:pt x="0" y="0"/>
                </a:lnTo>
                <a:lnTo>
                  <a:pt x="9964882" y="0"/>
                </a:lnTo>
              </a:path>
            </a:pathLst>
          </a:custGeom>
          <a:ln w="6350">
            <a:solidFill>
              <a:schemeClr val="tx1"/>
            </a:solidFill>
            <a:headEnd type="oval"/>
            <a:tailEnd type="none"/>
          </a:ln>
        </p:spPr>
        <p:txBody>
          <a:bodyPr wrap="square" lIns="548640" tIns="45720" rIns="91440" bIns="45720" anchor="t">
            <a:noAutofit/>
          </a:bodyPr>
          <a:lstStyle/>
          <a:p>
            <a:endParaRPr lang="en-US" sz="2400"/>
          </a:p>
        </p:txBody>
      </p:sp>
      <p:sp>
        <p:nvSpPr>
          <p:cNvPr id="30" name="Oval 29">
            <a:extLst>
              <a:ext uri="{FF2B5EF4-FFF2-40B4-BE49-F238E27FC236}">
                <a16:creationId xmlns:a16="http://schemas.microsoft.com/office/drawing/2014/main" id="{D8711F7A-3A87-4D6F-A2FB-4D782887ED97}"/>
              </a:ext>
            </a:extLst>
          </p:cNvPr>
          <p:cNvSpPr/>
          <p:nvPr/>
        </p:nvSpPr>
        <p:spPr bwMode="auto">
          <a:xfrm>
            <a:off x="504420" y="1733713"/>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IN" sz="2400">
                <a:gradFill>
                  <a:gsLst>
                    <a:gs pos="0">
                      <a:srgbClr val="FFFFFF"/>
                    </a:gs>
                    <a:gs pos="100000">
                      <a:srgbClr val="FFFFFF"/>
                    </a:gs>
                  </a:gsLst>
                  <a:lin ang="5400000" scaled="0"/>
                </a:gradFill>
                <a:latin typeface="+mj-lt"/>
                <a:ea typeface="Segoe UI" pitchFamily="34" charset="0"/>
                <a:cs typeface="Segoe UI" pitchFamily="34" charset="0"/>
              </a:rPr>
              <a:t>1</a:t>
            </a:r>
            <a:endParaRPr lang="en-US" sz="24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Oval 30">
            <a:extLst>
              <a:ext uri="{FF2B5EF4-FFF2-40B4-BE49-F238E27FC236}">
                <a16:creationId xmlns:a16="http://schemas.microsoft.com/office/drawing/2014/main" id="{40E45A40-3944-4B06-9138-2F3EBEF984FD}"/>
              </a:ext>
            </a:extLst>
          </p:cNvPr>
          <p:cNvSpPr/>
          <p:nvPr/>
        </p:nvSpPr>
        <p:spPr bwMode="auto">
          <a:xfrm>
            <a:off x="504420" y="2623099"/>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IN" sz="2400">
                <a:gradFill>
                  <a:gsLst>
                    <a:gs pos="0">
                      <a:srgbClr val="FFFFFF"/>
                    </a:gs>
                    <a:gs pos="100000">
                      <a:srgbClr val="FFFFFF"/>
                    </a:gs>
                  </a:gsLst>
                  <a:lin ang="5400000" scaled="0"/>
                </a:gradFill>
                <a:latin typeface="+mj-lt"/>
                <a:ea typeface="Segoe UI" pitchFamily="34" charset="0"/>
                <a:cs typeface="Segoe UI" pitchFamily="34" charset="0"/>
              </a:rPr>
              <a:t>2</a:t>
            </a:r>
            <a:endParaRPr lang="en-US" sz="24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Oval 31">
            <a:extLst>
              <a:ext uri="{FF2B5EF4-FFF2-40B4-BE49-F238E27FC236}">
                <a16:creationId xmlns:a16="http://schemas.microsoft.com/office/drawing/2014/main" id="{65A90FF6-77DB-4B64-91BE-DEB114E2F01B}"/>
              </a:ext>
            </a:extLst>
          </p:cNvPr>
          <p:cNvSpPr/>
          <p:nvPr/>
        </p:nvSpPr>
        <p:spPr bwMode="auto">
          <a:xfrm>
            <a:off x="504420" y="3512485"/>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r>
              <a:rPr lang="en-IN" sz="2400">
                <a:gradFill>
                  <a:gsLst>
                    <a:gs pos="0">
                      <a:srgbClr val="FFFFFF"/>
                    </a:gs>
                    <a:gs pos="100000">
                      <a:srgbClr val="FFFFFF"/>
                    </a:gs>
                  </a:gsLst>
                  <a:lin ang="5400000" scaled="0"/>
                </a:gradFill>
                <a:latin typeface="+mj-lt"/>
                <a:ea typeface="Segoe UI" pitchFamily="34" charset="0"/>
                <a:cs typeface="Segoe UI" pitchFamily="34" charset="0"/>
              </a:rPr>
              <a:t>3</a:t>
            </a:r>
            <a:endParaRPr lang="en-US" sz="24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6D37ACA6-E674-4BC0-81E6-B5AB10024EEB}"/>
              </a:ext>
            </a:extLst>
          </p:cNvPr>
          <p:cNvSpPr/>
          <p:nvPr/>
        </p:nvSpPr>
        <p:spPr bwMode="auto">
          <a:xfrm>
            <a:off x="588263" y="5048314"/>
            <a:ext cx="11021735" cy="1276709"/>
          </a:xfrm>
          <a:prstGeom prst="rect">
            <a:avLst/>
          </a:prstGeom>
          <a:solidFill>
            <a:schemeClr val="bg1"/>
          </a:solidFill>
          <a:ln w="6350">
            <a:solidFill>
              <a:schemeClr val="bg1">
                <a:lumMod val="95000"/>
              </a:schemeClr>
            </a:solidFill>
            <a:headEnd type="oval"/>
            <a:tailEnd type="none"/>
          </a:ln>
        </p:spPr>
        <p:txBody>
          <a:bodyPr wrap="square" lIns="137160" tIns="91440" rIns="137160" bIns="91440" anchor="ctr">
            <a:noAutofit/>
          </a:bodyPr>
          <a:lstStyle/>
          <a:p>
            <a:r>
              <a:rPr lang="en-US" sz="2400">
                <a:latin typeface="+mj-lt"/>
              </a:rPr>
              <a:t>Launch Partners</a:t>
            </a:r>
          </a:p>
        </p:txBody>
      </p:sp>
      <p:cxnSp>
        <p:nvCxnSpPr>
          <p:cNvPr id="23" name="Straight Connector 22">
            <a:extLst>
              <a:ext uri="{FF2B5EF4-FFF2-40B4-BE49-F238E27FC236}">
                <a16:creationId xmlns:a16="http://schemas.microsoft.com/office/drawing/2014/main" id="{3E21C443-F79E-405C-86FC-7D10D7F98786}"/>
              </a:ext>
            </a:extLst>
          </p:cNvPr>
          <p:cNvCxnSpPr/>
          <p:nvPr/>
        </p:nvCxnSpPr>
        <p:spPr>
          <a:xfrm>
            <a:off x="3641191" y="5219286"/>
            <a:ext cx="0" cy="934764"/>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9B4D0BC-4077-4A1B-B1CD-6352D8227395}"/>
              </a:ext>
            </a:extLst>
          </p:cNvPr>
          <p:cNvCxnSpPr>
            <a:cxnSpLocks/>
          </p:cNvCxnSpPr>
          <p:nvPr/>
        </p:nvCxnSpPr>
        <p:spPr>
          <a:xfrm>
            <a:off x="592326" y="6311319"/>
            <a:ext cx="3063240" cy="13704"/>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cxnSp>
        <p:nvCxnSpPr>
          <p:cNvPr id="25" name="Straight Connector 24">
            <a:extLst>
              <a:ext uri="{FF2B5EF4-FFF2-40B4-BE49-F238E27FC236}">
                <a16:creationId xmlns:a16="http://schemas.microsoft.com/office/drawing/2014/main" id="{3F0680B7-1E60-422F-9509-DCAFF2742A82}"/>
              </a:ext>
            </a:extLst>
          </p:cNvPr>
          <p:cNvCxnSpPr>
            <a:cxnSpLocks/>
          </p:cNvCxnSpPr>
          <p:nvPr/>
        </p:nvCxnSpPr>
        <p:spPr>
          <a:xfrm>
            <a:off x="3655566" y="5048314"/>
            <a:ext cx="7950976" cy="0"/>
          </a:xfrm>
          <a:prstGeom prst="line">
            <a:avLst/>
          </a:prstGeom>
          <a:noFill/>
          <a:ln w="38100"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pic>
        <p:nvPicPr>
          <p:cNvPr id="13" name="Picture 12" descr="A picture containing clipart&#10;&#10;Description generated with very high confidence">
            <a:extLst>
              <a:ext uri="{FF2B5EF4-FFF2-40B4-BE49-F238E27FC236}">
                <a16:creationId xmlns:a16="http://schemas.microsoft.com/office/drawing/2014/main" id="{AAD770ED-616A-4F89-B70A-E7D909E54C15}"/>
              </a:ext>
            </a:extLst>
          </p:cNvPr>
          <p:cNvPicPr>
            <a:picLocks noChangeAspect="1"/>
          </p:cNvPicPr>
          <p:nvPr/>
        </p:nvPicPr>
        <p:blipFill>
          <a:blip r:embed="rId7"/>
          <a:stretch>
            <a:fillRect/>
          </a:stretch>
        </p:blipFill>
        <p:spPr>
          <a:xfrm>
            <a:off x="3839011" y="5407419"/>
            <a:ext cx="2180573" cy="558498"/>
          </a:xfrm>
          <a:prstGeom prst="rect">
            <a:avLst/>
          </a:prstGeom>
        </p:spPr>
      </p:pic>
      <p:pic>
        <p:nvPicPr>
          <p:cNvPr id="22" name="Picture 21" descr="A picture containing clipart&#10;&#10;Description generated with high confidence">
            <a:extLst>
              <a:ext uri="{FF2B5EF4-FFF2-40B4-BE49-F238E27FC236}">
                <a16:creationId xmlns:a16="http://schemas.microsoft.com/office/drawing/2014/main" id="{8F5F9DEC-1B84-4379-839A-BC25D45D5F66}"/>
              </a:ext>
            </a:extLst>
          </p:cNvPr>
          <p:cNvPicPr>
            <a:picLocks noChangeAspect="1"/>
          </p:cNvPicPr>
          <p:nvPr/>
        </p:nvPicPr>
        <p:blipFill rotWithShape="1">
          <a:blip r:embed="rId8"/>
          <a:srcRect b="13534"/>
          <a:stretch/>
        </p:blipFill>
        <p:spPr>
          <a:xfrm>
            <a:off x="6633159" y="5399961"/>
            <a:ext cx="1878202" cy="573415"/>
          </a:xfrm>
          <a:prstGeom prst="rect">
            <a:avLst/>
          </a:prstGeom>
        </p:spPr>
      </p:pic>
      <p:pic>
        <p:nvPicPr>
          <p:cNvPr id="5" name="Picture 4" descr="A picture containing object&#10;&#10;Description generated with very high confidence">
            <a:extLst>
              <a:ext uri="{FF2B5EF4-FFF2-40B4-BE49-F238E27FC236}">
                <a16:creationId xmlns:a16="http://schemas.microsoft.com/office/drawing/2014/main" id="{23FDFF23-F8FC-4B3E-BB7A-883BE8704243}"/>
              </a:ext>
            </a:extLst>
          </p:cNvPr>
          <p:cNvPicPr>
            <a:picLocks noChangeAspect="1"/>
          </p:cNvPicPr>
          <p:nvPr/>
        </p:nvPicPr>
        <p:blipFill rotWithShape="1">
          <a:blip r:embed="rId9"/>
          <a:srcRect b="27894"/>
          <a:stretch/>
        </p:blipFill>
        <p:spPr>
          <a:xfrm>
            <a:off x="9124935" y="5493894"/>
            <a:ext cx="2309877" cy="385549"/>
          </a:xfrm>
          <a:prstGeom prst="rect">
            <a:avLst/>
          </a:prstGeom>
        </p:spPr>
      </p:pic>
    </p:spTree>
    <p:extLst>
      <p:ext uri="{BB962C8B-B14F-4D97-AF65-F5344CB8AC3E}">
        <p14:creationId xmlns:p14="http://schemas.microsoft.com/office/powerpoint/2010/main" val="37767088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75017-5216-4D91-A98D-2BFC9708A5E6}"/>
              </a:ext>
            </a:extLst>
          </p:cNvPr>
          <p:cNvSpPr>
            <a:spLocks noGrp="1"/>
          </p:cNvSpPr>
          <p:nvPr>
            <p:ph type="title"/>
          </p:nvPr>
        </p:nvSpPr>
        <p:spPr/>
        <p:txBody>
          <a:bodyPr/>
          <a:lstStyle/>
          <a:p>
            <a:br>
              <a:rPr lang="en-US"/>
            </a:br>
            <a:r>
              <a:rPr lang="en-US"/>
              <a:t>Consulting Services</a:t>
            </a:r>
          </a:p>
        </p:txBody>
      </p:sp>
    </p:spTree>
    <p:extLst>
      <p:ext uri="{BB962C8B-B14F-4D97-AF65-F5344CB8AC3E}">
        <p14:creationId xmlns:p14="http://schemas.microsoft.com/office/powerpoint/2010/main" val="158631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786C-D947-450E-92CB-CBA1AA8A7DE3}"/>
              </a:ext>
            </a:extLst>
          </p:cNvPr>
          <p:cNvSpPr>
            <a:spLocks noGrp="1"/>
          </p:cNvSpPr>
          <p:nvPr>
            <p:ph type="title"/>
          </p:nvPr>
        </p:nvSpPr>
        <p:spPr/>
        <p:txBody>
          <a:bodyPr/>
          <a:lstStyle/>
          <a:p>
            <a:r>
              <a:rPr lang="en-US"/>
              <a:t>Consulting Services</a:t>
            </a:r>
          </a:p>
        </p:txBody>
      </p:sp>
      <p:sp>
        <p:nvSpPr>
          <p:cNvPr id="39" name="Rectangle 38">
            <a:extLst>
              <a:ext uri="{FF2B5EF4-FFF2-40B4-BE49-F238E27FC236}">
                <a16:creationId xmlns:a16="http://schemas.microsoft.com/office/drawing/2014/main" id="{8550F721-DF1C-4EEE-8A29-8D29B7AD800E}"/>
              </a:ext>
            </a:extLst>
          </p:cNvPr>
          <p:cNvSpPr/>
          <p:nvPr/>
        </p:nvSpPr>
        <p:spPr bwMode="auto">
          <a:xfrm>
            <a:off x="600229" y="1682750"/>
            <a:ext cx="5442547" cy="4644000"/>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C7B43C0-C300-4D08-AE4D-39919B4DDFEA}"/>
              </a:ext>
            </a:extLst>
          </p:cNvPr>
          <p:cNvSpPr/>
          <p:nvPr/>
        </p:nvSpPr>
        <p:spPr bwMode="auto">
          <a:xfrm>
            <a:off x="2695711" y="1570400"/>
            <a:ext cx="1311872" cy="224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Customer</a:t>
            </a:r>
          </a:p>
        </p:txBody>
      </p:sp>
      <p:cxnSp>
        <p:nvCxnSpPr>
          <p:cNvPr id="41" name="Straight Connector 40">
            <a:extLst>
              <a:ext uri="{FF2B5EF4-FFF2-40B4-BE49-F238E27FC236}">
                <a16:creationId xmlns:a16="http://schemas.microsoft.com/office/drawing/2014/main" id="{3849569D-BFF2-42D7-BB26-CC64A18D75FA}"/>
              </a:ext>
            </a:extLst>
          </p:cNvPr>
          <p:cNvCxnSpPr>
            <a:cxnSpLocks/>
          </p:cNvCxnSpPr>
          <p:nvPr/>
        </p:nvCxnSpPr>
        <p:spPr>
          <a:xfrm flipH="1">
            <a:off x="2631896" y="1503680"/>
            <a:ext cx="110832" cy="3581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CC99D4-ABAF-4D66-99B0-D60C84DA707F}"/>
              </a:ext>
            </a:extLst>
          </p:cNvPr>
          <p:cNvCxnSpPr>
            <a:cxnSpLocks/>
          </p:cNvCxnSpPr>
          <p:nvPr/>
        </p:nvCxnSpPr>
        <p:spPr>
          <a:xfrm flipH="1">
            <a:off x="3940470" y="1503680"/>
            <a:ext cx="110832" cy="35814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F348DC-3A8B-4EA5-9D48-86D28F45D375}"/>
              </a:ext>
            </a:extLst>
          </p:cNvPr>
          <p:cNvSpPr/>
          <p:nvPr/>
        </p:nvSpPr>
        <p:spPr>
          <a:xfrm>
            <a:off x="732730" y="2670591"/>
            <a:ext cx="5310046" cy="974626"/>
          </a:xfrm>
          <a:prstGeom prst="rect">
            <a:avLst/>
          </a:prstGeom>
        </p:spPr>
        <p:txBody>
          <a:bodyPr wrap="square">
            <a:spAutoFit/>
          </a:bodyPr>
          <a:lstStyle/>
          <a:p>
            <a:pPr marL="230188" indent="-230188">
              <a:spcBef>
                <a:spcPts val="300"/>
              </a:spcBef>
              <a:buFont typeface="Arial" panose="020B0604020202020204" pitchFamily="34" charset="0"/>
              <a:buChar char="•"/>
            </a:pPr>
            <a:r>
              <a:rPr lang="en-US" sz="1800"/>
              <a:t>Search Partners offers for Azure education, optimization, and implementation</a:t>
            </a:r>
          </a:p>
          <a:p>
            <a:pPr marL="230188" indent="-230188">
              <a:spcBef>
                <a:spcPts val="300"/>
              </a:spcBef>
              <a:buFont typeface="Arial" panose="020B0604020202020204" pitchFamily="34" charset="0"/>
              <a:buChar char="•"/>
            </a:pPr>
            <a:r>
              <a:rPr lang="en-US" sz="1800"/>
              <a:t>Request Partner to contact</a:t>
            </a:r>
          </a:p>
        </p:txBody>
      </p:sp>
      <p:sp>
        <p:nvSpPr>
          <p:cNvPr id="45" name="Rectangle 44">
            <a:extLst>
              <a:ext uri="{FF2B5EF4-FFF2-40B4-BE49-F238E27FC236}">
                <a16:creationId xmlns:a16="http://schemas.microsoft.com/office/drawing/2014/main" id="{377DAA10-67E4-4D84-9E03-1757394F257E}"/>
              </a:ext>
            </a:extLst>
          </p:cNvPr>
          <p:cNvSpPr/>
          <p:nvPr/>
        </p:nvSpPr>
        <p:spPr>
          <a:xfrm>
            <a:off x="732730" y="4766819"/>
            <a:ext cx="5310046" cy="1302921"/>
          </a:xfrm>
          <a:prstGeom prst="rect">
            <a:avLst/>
          </a:prstGeom>
        </p:spPr>
        <p:txBody>
          <a:bodyPr wrap="square">
            <a:spAutoFit/>
          </a:bodyPr>
          <a:lstStyle/>
          <a:p>
            <a:pPr marL="230188" indent="-230188">
              <a:spcBef>
                <a:spcPts val="300"/>
              </a:spcBef>
              <a:buFont typeface="Arial" panose="020B0604020202020204" pitchFamily="34" charset="0"/>
              <a:buChar char="•"/>
            </a:pPr>
            <a:r>
              <a:rPr lang="en-US" sz="1800"/>
              <a:t>Immediate access to validated expertise</a:t>
            </a:r>
          </a:p>
          <a:p>
            <a:pPr marL="230188" indent="-230188">
              <a:spcBef>
                <a:spcPts val="300"/>
              </a:spcBef>
              <a:buFont typeface="Arial" panose="020B0604020202020204" pitchFamily="34" charset="0"/>
              <a:buChar char="•"/>
            </a:pPr>
            <a:r>
              <a:rPr lang="en-US" sz="1800"/>
              <a:t>Tailored assistance on your journey to the cloud</a:t>
            </a:r>
          </a:p>
          <a:p>
            <a:pPr marL="230188" indent="-230188">
              <a:spcBef>
                <a:spcPts val="300"/>
              </a:spcBef>
              <a:buFont typeface="Arial" panose="020B0604020202020204" pitchFamily="34" charset="0"/>
              <a:buChar char="•"/>
            </a:pPr>
            <a:r>
              <a:rPr lang="en-US" sz="1800"/>
              <a:t>Optimize your cloud investments quickly and securely</a:t>
            </a:r>
          </a:p>
        </p:txBody>
      </p:sp>
      <p:sp>
        <p:nvSpPr>
          <p:cNvPr id="46" name="Rectangle 45">
            <a:extLst>
              <a:ext uri="{FF2B5EF4-FFF2-40B4-BE49-F238E27FC236}">
                <a16:creationId xmlns:a16="http://schemas.microsoft.com/office/drawing/2014/main" id="{EB9FC372-1EE1-4135-BCF1-7ADDD147CD80}"/>
              </a:ext>
            </a:extLst>
          </p:cNvPr>
          <p:cNvSpPr/>
          <p:nvPr/>
        </p:nvSpPr>
        <p:spPr>
          <a:xfrm>
            <a:off x="1345436" y="2069171"/>
            <a:ext cx="745717" cy="369332"/>
          </a:xfrm>
          <a:prstGeom prst="rect">
            <a:avLst/>
          </a:prstGeom>
        </p:spPr>
        <p:txBody>
          <a:bodyPr wrap="none">
            <a:spAutoFit/>
          </a:bodyPr>
          <a:lstStyle/>
          <a:p>
            <a:r>
              <a:rPr lang="en-US" sz="1800">
                <a:latin typeface="+mj-lt"/>
              </a:rPr>
              <a:t>What</a:t>
            </a:r>
          </a:p>
        </p:txBody>
      </p:sp>
      <p:sp>
        <p:nvSpPr>
          <p:cNvPr id="47" name="Rectangle 46">
            <a:extLst>
              <a:ext uri="{FF2B5EF4-FFF2-40B4-BE49-F238E27FC236}">
                <a16:creationId xmlns:a16="http://schemas.microsoft.com/office/drawing/2014/main" id="{C7EB3264-9434-4D2F-B349-D161B5A9382A}"/>
              </a:ext>
            </a:extLst>
          </p:cNvPr>
          <p:cNvSpPr/>
          <p:nvPr/>
        </p:nvSpPr>
        <p:spPr>
          <a:xfrm>
            <a:off x="1345436" y="4195794"/>
            <a:ext cx="1029449" cy="369332"/>
          </a:xfrm>
          <a:prstGeom prst="rect">
            <a:avLst/>
          </a:prstGeom>
        </p:spPr>
        <p:txBody>
          <a:bodyPr wrap="none">
            <a:spAutoFit/>
          </a:bodyPr>
          <a:lstStyle/>
          <a:p>
            <a:r>
              <a:rPr lang="en-US" sz="1800">
                <a:latin typeface="+mj-lt"/>
              </a:rPr>
              <a:t>Benefits</a:t>
            </a:r>
          </a:p>
        </p:txBody>
      </p:sp>
      <p:grpSp>
        <p:nvGrpSpPr>
          <p:cNvPr id="48" name="Group 47">
            <a:extLst>
              <a:ext uri="{FF2B5EF4-FFF2-40B4-BE49-F238E27FC236}">
                <a16:creationId xmlns:a16="http://schemas.microsoft.com/office/drawing/2014/main" id="{372F2BE4-652D-4A4D-95DA-6FB8842E90C2}"/>
              </a:ext>
            </a:extLst>
          </p:cNvPr>
          <p:cNvGrpSpPr/>
          <p:nvPr/>
        </p:nvGrpSpPr>
        <p:grpSpPr>
          <a:xfrm>
            <a:off x="732730" y="4069818"/>
            <a:ext cx="606366" cy="606348"/>
            <a:chOff x="1835679" y="2367398"/>
            <a:chExt cx="711488" cy="711468"/>
          </a:xfrm>
        </p:grpSpPr>
        <p:sp>
          <p:nvSpPr>
            <p:cNvPr id="49" name="Oval 48">
              <a:extLst>
                <a:ext uri="{FF2B5EF4-FFF2-40B4-BE49-F238E27FC236}">
                  <a16:creationId xmlns:a16="http://schemas.microsoft.com/office/drawing/2014/main" id="{2BC9A6D1-6C5F-444C-91F5-0843F72DA3F2}"/>
                </a:ext>
              </a:extLst>
            </p:cNvPr>
            <p:cNvSpPr/>
            <p:nvPr/>
          </p:nvSpPr>
          <p:spPr bwMode="auto">
            <a:xfrm>
              <a:off x="1835679" y="2367398"/>
              <a:ext cx="711488" cy="711468"/>
            </a:xfrm>
            <a:prstGeom prst="ellipse">
              <a:avLst/>
            </a:prstGeom>
            <a:solidFill>
              <a:schemeClr val="bg1"/>
            </a:solidFill>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Oval 49">
              <a:extLst>
                <a:ext uri="{FF2B5EF4-FFF2-40B4-BE49-F238E27FC236}">
                  <a16:creationId xmlns:a16="http://schemas.microsoft.com/office/drawing/2014/main" id="{66E7876B-C90C-4A8B-A68A-7B898E6C9AFD}"/>
                </a:ext>
              </a:extLst>
            </p:cNvPr>
            <p:cNvSpPr/>
            <p:nvPr/>
          </p:nvSpPr>
          <p:spPr bwMode="auto">
            <a:xfrm>
              <a:off x="1887223" y="2418941"/>
              <a:ext cx="608400" cy="608382"/>
            </a:xfrm>
            <a:prstGeom prst="ellipse">
              <a:avLst/>
            </a:prstGeom>
            <a:solidFill>
              <a:schemeClr val="accent1"/>
            </a:solidFill>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4" name="check" title="Icon of a checkmark">
            <a:extLst>
              <a:ext uri="{FF2B5EF4-FFF2-40B4-BE49-F238E27FC236}">
                <a16:creationId xmlns:a16="http://schemas.microsoft.com/office/drawing/2014/main" id="{54055633-2AD4-4771-9ECB-31AAB9EA57AB}"/>
              </a:ext>
            </a:extLst>
          </p:cNvPr>
          <p:cNvSpPr>
            <a:spLocks noChangeAspect="1"/>
          </p:cNvSpPr>
          <p:nvPr/>
        </p:nvSpPr>
        <p:spPr bwMode="auto">
          <a:xfrm>
            <a:off x="901938" y="4278390"/>
            <a:ext cx="267950" cy="18920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55" name="Group 54">
            <a:extLst>
              <a:ext uri="{FF2B5EF4-FFF2-40B4-BE49-F238E27FC236}">
                <a16:creationId xmlns:a16="http://schemas.microsoft.com/office/drawing/2014/main" id="{A2B7B457-9261-434E-AF01-5CAAC3592C1C}"/>
              </a:ext>
            </a:extLst>
          </p:cNvPr>
          <p:cNvGrpSpPr/>
          <p:nvPr/>
        </p:nvGrpSpPr>
        <p:grpSpPr>
          <a:xfrm>
            <a:off x="732730" y="1948199"/>
            <a:ext cx="606366" cy="606348"/>
            <a:chOff x="1835679" y="2367398"/>
            <a:chExt cx="711488" cy="711468"/>
          </a:xfrm>
        </p:grpSpPr>
        <p:sp>
          <p:nvSpPr>
            <p:cNvPr id="56" name="Oval 55">
              <a:extLst>
                <a:ext uri="{FF2B5EF4-FFF2-40B4-BE49-F238E27FC236}">
                  <a16:creationId xmlns:a16="http://schemas.microsoft.com/office/drawing/2014/main" id="{01E7AD2F-C27D-43B3-B8BF-16A32E8B839D}"/>
                </a:ext>
              </a:extLst>
            </p:cNvPr>
            <p:cNvSpPr/>
            <p:nvPr/>
          </p:nvSpPr>
          <p:spPr bwMode="auto">
            <a:xfrm>
              <a:off x="1835679" y="2367398"/>
              <a:ext cx="711488" cy="711468"/>
            </a:xfrm>
            <a:prstGeom prst="ellipse">
              <a:avLst/>
            </a:prstGeom>
            <a:solidFill>
              <a:schemeClr val="bg1"/>
            </a:solidFill>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Oval 56">
              <a:extLst>
                <a:ext uri="{FF2B5EF4-FFF2-40B4-BE49-F238E27FC236}">
                  <a16:creationId xmlns:a16="http://schemas.microsoft.com/office/drawing/2014/main" id="{962BE719-B067-4EEE-B8CB-DAC679ADBBDC}"/>
                </a:ext>
              </a:extLst>
            </p:cNvPr>
            <p:cNvSpPr/>
            <p:nvPr/>
          </p:nvSpPr>
          <p:spPr bwMode="auto">
            <a:xfrm>
              <a:off x="1887223" y="2418941"/>
              <a:ext cx="608400" cy="608382"/>
            </a:xfrm>
            <a:prstGeom prst="ellipse">
              <a:avLst/>
            </a:prstGeom>
            <a:solidFill>
              <a:schemeClr val="accent1"/>
            </a:solidFill>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8" name="question" title="Icon of a question mark">
            <a:extLst>
              <a:ext uri="{FF2B5EF4-FFF2-40B4-BE49-F238E27FC236}">
                <a16:creationId xmlns:a16="http://schemas.microsoft.com/office/drawing/2014/main" id="{C139C334-C9E5-4AAB-83D4-F1AB009CF6B6}"/>
              </a:ext>
            </a:extLst>
          </p:cNvPr>
          <p:cNvSpPr>
            <a:spLocks noChangeAspect="1" noEditPoints="1"/>
          </p:cNvSpPr>
          <p:nvPr/>
        </p:nvSpPr>
        <p:spPr bwMode="auto">
          <a:xfrm>
            <a:off x="953564" y="2127336"/>
            <a:ext cx="148618" cy="279084"/>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9" name="Rectangle 58">
            <a:extLst>
              <a:ext uri="{FF2B5EF4-FFF2-40B4-BE49-F238E27FC236}">
                <a16:creationId xmlns:a16="http://schemas.microsoft.com/office/drawing/2014/main" id="{00B847B6-C172-4CF7-AEA5-27470AFA4202}"/>
              </a:ext>
            </a:extLst>
          </p:cNvPr>
          <p:cNvSpPr/>
          <p:nvPr/>
        </p:nvSpPr>
        <p:spPr bwMode="auto">
          <a:xfrm>
            <a:off x="6164236" y="1682750"/>
            <a:ext cx="5442547" cy="4644000"/>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56521127-467E-4F0C-8DDD-DA55538F3C3C}"/>
              </a:ext>
            </a:extLst>
          </p:cNvPr>
          <p:cNvSpPr/>
          <p:nvPr/>
        </p:nvSpPr>
        <p:spPr bwMode="auto">
          <a:xfrm>
            <a:off x="8259718" y="1570400"/>
            <a:ext cx="1311872" cy="224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SI/MSP</a:t>
            </a:r>
          </a:p>
        </p:txBody>
      </p:sp>
      <p:cxnSp>
        <p:nvCxnSpPr>
          <p:cNvPr id="61" name="Straight Connector 60">
            <a:extLst>
              <a:ext uri="{FF2B5EF4-FFF2-40B4-BE49-F238E27FC236}">
                <a16:creationId xmlns:a16="http://schemas.microsoft.com/office/drawing/2014/main" id="{BA6F162B-BFE5-4F57-A829-057217CA27D5}"/>
              </a:ext>
            </a:extLst>
          </p:cNvPr>
          <p:cNvCxnSpPr>
            <a:cxnSpLocks/>
          </p:cNvCxnSpPr>
          <p:nvPr/>
        </p:nvCxnSpPr>
        <p:spPr>
          <a:xfrm flipH="1">
            <a:off x="8195903" y="1503680"/>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90EE44-2ED5-4041-92E4-112E078D3C51}"/>
              </a:ext>
            </a:extLst>
          </p:cNvPr>
          <p:cNvCxnSpPr>
            <a:cxnSpLocks/>
          </p:cNvCxnSpPr>
          <p:nvPr/>
        </p:nvCxnSpPr>
        <p:spPr>
          <a:xfrm flipH="1">
            <a:off x="9504477" y="1503680"/>
            <a:ext cx="110832" cy="35814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E4DAFA06-1078-4005-AB09-67FFB4B83FA2}"/>
              </a:ext>
            </a:extLst>
          </p:cNvPr>
          <p:cNvSpPr/>
          <p:nvPr/>
        </p:nvSpPr>
        <p:spPr>
          <a:xfrm>
            <a:off x="6296737" y="2670591"/>
            <a:ext cx="5310046" cy="974626"/>
          </a:xfrm>
          <a:prstGeom prst="rect">
            <a:avLst/>
          </a:prstGeom>
        </p:spPr>
        <p:txBody>
          <a:bodyPr wrap="square">
            <a:spAutoFit/>
          </a:bodyPr>
          <a:lstStyle/>
          <a:p>
            <a:pPr marL="230188" indent="-230188">
              <a:spcBef>
                <a:spcPts val="300"/>
              </a:spcBef>
              <a:buFont typeface="Arial" panose="020B0604020202020204" pitchFamily="34" charset="0"/>
              <a:buChar char="•"/>
            </a:pPr>
            <a:r>
              <a:rPr lang="en-US" sz="1800"/>
              <a:t>List Services for Azure Customers</a:t>
            </a:r>
          </a:p>
          <a:p>
            <a:pPr marL="230188" indent="-230188">
              <a:spcBef>
                <a:spcPts val="300"/>
              </a:spcBef>
              <a:buFont typeface="Arial" panose="020B0604020202020204" pitchFamily="34" charset="0"/>
              <a:buChar char="•"/>
            </a:pPr>
            <a:r>
              <a:rPr lang="en-US" sz="1800"/>
              <a:t>Showcase and differentiate your current portfolio of offerings</a:t>
            </a:r>
          </a:p>
        </p:txBody>
      </p:sp>
      <p:sp>
        <p:nvSpPr>
          <p:cNvPr id="80" name="Rectangle 79">
            <a:extLst>
              <a:ext uri="{FF2B5EF4-FFF2-40B4-BE49-F238E27FC236}">
                <a16:creationId xmlns:a16="http://schemas.microsoft.com/office/drawing/2014/main" id="{F30D8086-3192-4993-9A19-FED20688B2AF}"/>
              </a:ext>
            </a:extLst>
          </p:cNvPr>
          <p:cNvSpPr/>
          <p:nvPr/>
        </p:nvSpPr>
        <p:spPr>
          <a:xfrm>
            <a:off x="6296737" y="4766819"/>
            <a:ext cx="5310046" cy="1579920"/>
          </a:xfrm>
          <a:prstGeom prst="rect">
            <a:avLst/>
          </a:prstGeom>
        </p:spPr>
        <p:txBody>
          <a:bodyPr wrap="square">
            <a:spAutoFit/>
          </a:bodyPr>
          <a:lstStyle/>
          <a:p>
            <a:pPr marL="230188" indent="-230188">
              <a:spcBef>
                <a:spcPts val="300"/>
              </a:spcBef>
              <a:buFont typeface="Arial" panose="020B0604020202020204" pitchFamily="34" charset="0"/>
              <a:buChar char="•"/>
            </a:pPr>
            <a:r>
              <a:rPr lang="en-US" sz="1800"/>
              <a:t>Leverage Marketplace as a new channel</a:t>
            </a:r>
          </a:p>
          <a:p>
            <a:pPr marL="230188" indent="-230188">
              <a:spcBef>
                <a:spcPts val="300"/>
              </a:spcBef>
              <a:buFont typeface="Arial" panose="020B0604020202020204" pitchFamily="34" charset="0"/>
              <a:buChar char="•"/>
            </a:pPr>
            <a:r>
              <a:rPr lang="en-US" sz="1800"/>
              <a:t>Leverage Azure Sponsorship for new Azure customer recruitment</a:t>
            </a:r>
          </a:p>
          <a:p>
            <a:pPr marL="230188" indent="-230188">
              <a:spcBef>
                <a:spcPts val="300"/>
              </a:spcBef>
              <a:buFont typeface="Arial" panose="020B0604020202020204" pitchFamily="34" charset="0"/>
              <a:buChar char="•"/>
            </a:pPr>
            <a:r>
              <a:rPr lang="en-US" sz="1800"/>
              <a:t>Differentiate your service to the market and to the Microsoft field</a:t>
            </a:r>
          </a:p>
        </p:txBody>
      </p:sp>
      <p:sp>
        <p:nvSpPr>
          <p:cNvPr id="81" name="Rectangle 80">
            <a:extLst>
              <a:ext uri="{FF2B5EF4-FFF2-40B4-BE49-F238E27FC236}">
                <a16:creationId xmlns:a16="http://schemas.microsoft.com/office/drawing/2014/main" id="{A6FF6BDB-EEF3-4CE5-A498-564BC9F826D0}"/>
              </a:ext>
            </a:extLst>
          </p:cNvPr>
          <p:cNvSpPr/>
          <p:nvPr/>
        </p:nvSpPr>
        <p:spPr>
          <a:xfrm>
            <a:off x="6909443" y="2069171"/>
            <a:ext cx="745717" cy="369332"/>
          </a:xfrm>
          <a:prstGeom prst="rect">
            <a:avLst/>
          </a:prstGeom>
        </p:spPr>
        <p:txBody>
          <a:bodyPr wrap="none">
            <a:spAutoFit/>
          </a:bodyPr>
          <a:lstStyle/>
          <a:p>
            <a:r>
              <a:rPr lang="en-US" sz="1800">
                <a:solidFill>
                  <a:schemeClr val="accent3"/>
                </a:solidFill>
                <a:latin typeface="+mj-lt"/>
              </a:rPr>
              <a:t>What</a:t>
            </a:r>
          </a:p>
        </p:txBody>
      </p:sp>
      <p:sp>
        <p:nvSpPr>
          <p:cNvPr id="82" name="Rectangle 81">
            <a:extLst>
              <a:ext uri="{FF2B5EF4-FFF2-40B4-BE49-F238E27FC236}">
                <a16:creationId xmlns:a16="http://schemas.microsoft.com/office/drawing/2014/main" id="{ED0ADCC6-6E0D-4283-B079-1B7FCDE6D739}"/>
              </a:ext>
            </a:extLst>
          </p:cNvPr>
          <p:cNvSpPr/>
          <p:nvPr/>
        </p:nvSpPr>
        <p:spPr>
          <a:xfrm>
            <a:off x="6909443" y="4195794"/>
            <a:ext cx="1029449" cy="369332"/>
          </a:xfrm>
          <a:prstGeom prst="rect">
            <a:avLst/>
          </a:prstGeom>
        </p:spPr>
        <p:txBody>
          <a:bodyPr wrap="none">
            <a:spAutoFit/>
          </a:bodyPr>
          <a:lstStyle/>
          <a:p>
            <a:r>
              <a:rPr lang="en-US" sz="1800">
                <a:solidFill>
                  <a:schemeClr val="accent3"/>
                </a:solidFill>
                <a:latin typeface="+mj-lt"/>
              </a:rPr>
              <a:t>Benefits</a:t>
            </a:r>
          </a:p>
        </p:txBody>
      </p:sp>
      <p:sp>
        <p:nvSpPr>
          <p:cNvPr id="83" name="Oval 82">
            <a:extLst>
              <a:ext uri="{FF2B5EF4-FFF2-40B4-BE49-F238E27FC236}">
                <a16:creationId xmlns:a16="http://schemas.microsoft.com/office/drawing/2014/main" id="{EC9F3B96-8689-458E-ACB7-330060A78984}"/>
              </a:ext>
            </a:extLst>
          </p:cNvPr>
          <p:cNvSpPr/>
          <p:nvPr/>
        </p:nvSpPr>
        <p:spPr bwMode="auto">
          <a:xfrm>
            <a:off x="6296737" y="4069818"/>
            <a:ext cx="606366" cy="60634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4" name="Oval 83">
            <a:extLst>
              <a:ext uri="{FF2B5EF4-FFF2-40B4-BE49-F238E27FC236}">
                <a16:creationId xmlns:a16="http://schemas.microsoft.com/office/drawing/2014/main" id="{42855E76-4348-4F67-8F10-850F5A0785E9}"/>
              </a:ext>
            </a:extLst>
          </p:cNvPr>
          <p:cNvSpPr/>
          <p:nvPr/>
        </p:nvSpPr>
        <p:spPr bwMode="auto">
          <a:xfrm>
            <a:off x="6340665" y="4113745"/>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5" name="check" title="Icon of a checkmark">
            <a:extLst>
              <a:ext uri="{FF2B5EF4-FFF2-40B4-BE49-F238E27FC236}">
                <a16:creationId xmlns:a16="http://schemas.microsoft.com/office/drawing/2014/main" id="{775E8585-F8F1-4C3F-924D-8B94476892AF}"/>
              </a:ext>
            </a:extLst>
          </p:cNvPr>
          <p:cNvSpPr>
            <a:spLocks noChangeAspect="1"/>
          </p:cNvSpPr>
          <p:nvPr/>
        </p:nvSpPr>
        <p:spPr bwMode="auto">
          <a:xfrm>
            <a:off x="6465945" y="4278390"/>
            <a:ext cx="267950" cy="18920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6" name="Oval 85">
            <a:extLst>
              <a:ext uri="{FF2B5EF4-FFF2-40B4-BE49-F238E27FC236}">
                <a16:creationId xmlns:a16="http://schemas.microsoft.com/office/drawing/2014/main" id="{F685235A-9281-4DC5-8776-20DD8959359C}"/>
              </a:ext>
            </a:extLst>
          </p:cNvPr>
          <p:cNvSpPr/>
          <p:nvPr/>
        </p:nvSpPr>
        <p:spPr bwMode="auto">
          <a:xfrm>
            <a:off x="6296737" y="1948199"/>
            <a:ext cx="606366" cy="60634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7" name="Oval 86">
            <a:extLst>
              <a:ext uri="{FF2B5EF4-FFF2-40B4-BE49-F238E27FC236}">
                <a16:creationId xmlns:a16="http://schemas.microsoft.com/office/drawing/2014/main" id="{D72F506D-6FA0-4082-8CF9-27DE2DAD1987}"/>
              </a:ext>
            </a:extLst>
          </p:cNvPr>
          <p:cNvSpPr/>
          <p:nvPr/>
        </p:nvSpPr>
        <p:spPr bwMode="auto">
          <a:xfrm>
            <a:off x="6340665" y="1992126"/>
            <a:ext cx="518509" cy="518493"/>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8" name="question" title="Icon of a question mark">
            <a:extLst>
              <a:ext uri="{FF2B5EF4-FFF2-40B4-BE49-F238E27FC236}">
                <a16:creationId xmlns:a16="http://schemas.microsoft.com/office/drawing/2014/main" id="{2D3A3DFC-9C62-47B2-966D-4832A0067BBB}"/>
              </a:ext>
            </a:extLst>
          </p:cNvPr>
          <p:cNvSpPr>
            <a:spLocks noChangeAspect="1" noEditPoints="1"/>
          </p:cNvSpPr>
          <p:nvPr/>
        </p:nvSpPr>
        <p:spPr bwMode="auto">
          <a:xfrm>
            <a:off x="6517571" y="2127336"/>
            <a:ext cx="148618" cy="279084"/>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2792586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C034CE9-7E06-4D72-8100-26E45EB52263}"/>
              </a:ext>
            </a:extLst>
          </p:cNvPr>
          <p:cNvSpPr txBox="1">
            <a:spLocks/>
          </p:cNvSpPr>
          <p:nvPr/>
        </p:nvSpPr>
        <p:spPr>
          <a:xfrm>
            <a:off x="584200" y="1643605"/>
            <a:ext cx="11025188" cy="3030610"/>
          </a:xfrm>
          <a:prstGeom prst="rect">
            <a:avLst/>
          </a:prstGeom>
          <a:ln w="6350">
            <a:solidFill>
              <a:schemeClr val="bg1">
                <a:lumMod val="75000"/>
              </a:schemeClr>
            </a:solidFill>
          </a:ln>
        </p:spPr>
        <p:txBody>
          <a:bodyPr lIns="731520"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i="1">
                <a:solidFill>
                  <a:schemeClr val="tx1"/>
                </a:solidFill>
                <a:cs typeface="Segoe UI Light"/>
              </a:rPr>
              <a:t>Adoption of application marketplaces by organizations will likely rise from </a:t>
            </a:r>
            <a:r>
              <a:rPr lang="en-US" sz="5400" i="1">
                <a:solidFill>
                  <a:schemeClr val="accent4"/>
                </a:solidFill>
                <a:cs typeface="Segoe UI Light"/>
              </a:rPr>
              <a:t>29</a:t>
            </a:r>
            <a:r>
              <a:rPr lang="en-US" sz="4000" i="1">
                <a:solidFill>
                  <a:schemeClr val="accent4"/>
                </a:solidFill>
                <a:cs typeface="Segoe UI Light"/>
              </a:rPr>
              <a:t>%</a:t>
            </a:r>
            <a:r>
              <a:rPr lang="en-US" sz="4800" i="1">
                <a:solidFill>
                  <a:schemeClr val="accent4"/>
                </a:solidFill>
                <a:cs typeface="Segoe UI Light"/>
              </a:rPr>
              <a:t> </a:t>
            </a:r>
            <a:r>
              <a:rPr lang="en-US" sz="4800" i="1">
                <a:solidFill>
                  <a:sysClr val="windowText" lastClr="000000"/>
                </a:solidFill>
                <a:cs typeface="Segoe UI Light"/>
              </a:rPr>
              <a:t>to </a:t>
            </a:r>
            <a:r>
              <a:rPr lang="en-US" sz="6600" i="1">
                <a:solidFill>
                  <a:schemeClr val="accent3"/>
                </a:solidFill>
                <a:cs typeface="Segoe UI Light"/>
              </a:rPr>
              <a:t>75</a:t>
            </a:r>
            <a:r>
              <a:rPr lang="en-US" sz="4800" i="1">
                <a:solidFill>
                  <a:schemeClr val="accent3"/>
                </a:solidFill>
                <a:cs typeface="Segoe UI Light"/>
              </a:rPr>
              <a:t>% </a:t>
            </a:r>
            <a:r>
              <a:rPr lang="en-US" sz="4800" i="1">
                <a:solidFill>
                  <a:schemeClr val="tx1"/>
                </a:solidFill>
                <a:cs typeface="Segoe UI Light"/>
              </a:rPr>
              <a:t>in 2 years. </a:t>
            </a:r>
            <a:endParaRPr lang="en-US" sz="4800" i="1">
              <a:solidFill>
                <a:schemeClr val="tx1"/>
              </a:solidFill>
            </a:endParaRPr>
          </a:p>
        </p:txBody>
      </p:sp>
      <p:sp>
        <p:nvSpPr>
          <p:cNvPr id="15" name="Title 3">
            <a:extLst>
              <a:ext uri="{FF2B5EF4-FFF2-40B4-BE49-F238E27FC236}">
                <a16:creationId xmlns:a16="http://schemas.microsoft.com/office/drawing/2014/main" id="{E00FCE35-D208-485A-816B-AF46659CD0D4}"/>
              </a:ext>
            </a:extLst>
          </p:cNvPr>
          <p:cNvSpPr txBox="1">
            <a:spLocks/>
          </p:cNvSpPr>
          <p:nvPr/>
        </p:nvSpPr>
        <p:spPr>
          <a:xfrm>
            <a:off x="584200" y="1643605"/>
            <a:ext cx="11025188" cy="3030610"/>
          </a:xfrm>
          <a:prstGeom prst="rect">
            <a:avLst/>
          </a:prstGeom>
          <a:ln w="6350">
            <a:solidFill>
              <a:schemeClr val="bg1">
                <a:lumMod val="75000"/>
              </a:schemeClr>
            </a:solidFill>
          </a:ln>
        </p:spPr>
        <p:txBody>
          <a:bodyPr lIns="731520"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800" i="1">
              <a:solidFill>
                <a:schemeClr val="tx1"/>
              </a:solidFill>
            </a:endParaRPr>
          </a:p>
        </p:txBody>
      </p:sp>
      <p:grpSp>
        <p:nvGrpSpPr>
          <p:cNvPr id="23" name="Group 22">
            <a:extLst>
              <a:ext uri="{FF2B5EF4-FFF2-40B4-BE49-F238E27FC236}">
                <a16:creationId xmlns:a16="http://schemas.microsoft.com/office/drawing/2014/main" id="{63929579-3DAB-4723-996A-D6A5607825E4}"/>
              </a:ext>
            </a:extLst>
          </p:cNvPr>
          <p:cNvGrpSpPr/>
          <p:nvPr/>
        </p:nvGrpSpPr>
        <p:grpSpPr>
          <a:xfrm>
            <a:off x="10787025" y="4124959"/>
            <a:ext cx="980535" cy="549255"/>
            <a:chOff x="10787025" y="4124959"/>
            <a:chExt cx="980535" cy="549255"/>
          </a:xfrm>
          <a:solidFill>
            <a:schemeClr val="accent3"/>
          </a:solidFill>
        </p:grpSpPr>
        <p:sp>
          <p:nvSpPr>
            <p:cNvPr id="20" name="Freeform: Shape 19">
              <a:extLst>
                <a:ext uri="{FF2B5EF4-FFF2-40B4-BE49-F238E27FC236}">
                  <a16:creationId xmlns:a16="http://schemas.microsoft.com/office/drawing/2014/main" id="{E9D125FA-F23B-4694-B3CC-48AB99FE4BBE}"/>
                </a:ext>
              </a:extLst>
            </p:cNvPr>
            <p:cNvSpPr/>
            <p:nvPr/>
          </p:nvSpPr>
          <p:spPr bwMode="auto">
            <a:xfrm rot="2700000">
              <a:off x="11254433" y="3853440"/>
              <a:ext cx="45719" cy="980535"/>
            </a:xfrm>
            <a:custGeom>
              <a:avLst/>
              <a:gdLst>
                <a:gd name="connsiteX0" fmla="*/ 0 w 45719"/>
                <a:gd name="connsiteY0" fmla="*/ 0 h 980535"/>
                <a:gd name="connsiteX1" fmla="*/ 45719 w 45719"/>
                <a:gd name="connsiteY1" fmla="*/ 45719 h 980535"/>
                <a:gd name="connsiteX2" fmla="*/ 45719 w 45719"/>
                <a:gd name="connsiteY2" fmla="*/ 934815 h 980535"/>
                <a:gd name="connsiteX3" fmla="*/ 0 w 45719"/>
                <a:gd name="connsiteY3" fmla="*/ 980535 h 980535"/>
              </a:gdLst>
              <a:ahLst/>
              <a:cxnLst>
                <a:cxn ang="0">
                  <a:pos x="connsiteX0" y="connsiteY0"/>
                </a:cxn>
                <a:cxn ang="0">
                  <a:pos x="connsiteX1" y="connsiteY1"/>
                </a:cxn>
                <a:cxn ang="0">
                  <a:pos x="connsiteX2" y="connsiteY2"/>
                </a:cxn>
                <a:cxn ang="0">
                  <a:pos x="connsiteX3" y="connsiteY3"/>
                </a:cxn>
              </a:cxnLst>
              <a:rect l="l" t="t" r="r" b="b"/>
              <a:pathLst>
                <a:path w="45719" h="980535">
                  <a:moveTo>
                    <a:pt x="0" y="0"/>
                  </a:moveTo>
                  <a:lnTo>
                    <a:pt x="45719" y="45719"/>
                  </a:lnTo>
                  <a:lnTo>
                    <a:pt x="45719" y="934815"/>
                  </a:lnTo>
                  <a:lnTo>
                    <a:pt x="0" y="980535"/>
                  </a:lnTo>
                  <a:close/>
                </a:path>
              </a:pathLst>
            </a:custGeom>
            <a:grp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FC04D284-DF30-4BF7-8297-A08F190956AA}"/>
                </a:ext>
              </a:extLst>
            </p:cNvPr>
            <p:cNvSpPr/>
            <p:nvPr/>
          </p:nvSpPr>
          <p:spPr bwMode="auto">
            <a:xfrm flipH="1">
              <a:off x="11060132" y="4124959"/>
              <a:ext cx="549255" cy="549255"/>
            </a:xfrm>
            <a:custGeom>
              <a:avLst/>
              <a:gdLst>
                <a:gd name="connsiteX0" fmla="*/ 0 w 549255"/>
                <a:gd name="connsiteY0" fmla="*/ 0 h 549255"/>
                <a:gd name="connsiteX1" fmla="*/ 0 w 549255"/>
                <a:gd name="connsiteY1" fmla="*/ 300289 h 549255"/>
                <a:gd name="connsiteX2" fmla="*/ 248967 w 549255"/>
                <a:gd name="connsiteY2" fmla="*/ 549255 h 549255"/>
                <a:gd name="connsiteX3" fmla="*/ 549255 w 549255"/>
                <a:gd name="connsiteY3" fmla="*/ 549255 h 549255"/>
              </a:gdLst>
              <a:ahLst/>
              <a:cxnLst>
                <a:cxn ang="0">
                  <a:pos x="connsiteX0" y="connsiteY0"/>
                </a:cxn>
                <a:cxn ang="0">
                  <a:pos x="connsiteX1" y="connsiteY1"/>
                </a:cxn>
                <a:cxn ang="0">
                  <a:pos x="connsiteX2" y="connsiteY2"/>
                </a:cxn>
                <a:cxn ang="0">
                  <a:pos x="connsiteX3" y="connsiteY3"/>
                </a:cxn>
              </a:cxnLst>
              <a:rect l="l" t="t" r="r" b="b"/>
              <a:pathLst>
                <a:path w="549255" h="549255">
                  <a:moveTo>
                    <a:pt x="0" y="0"/>
                  </a:moveTo>
                  <a:lnTo>
                    <a:pt x="0" y="300289"/>
                  </a:lnTo>
                  <a:lnTo>
                    <a:pt x="248967" y="549255"/>
                  </a:lnTo>
                  <a:lnTo>
                    <a:pt x="549255" y="549255"/>
                  </a:lnTo>
                  <a:close/>
                </a:path>
              </a:pathLst>
            </a:custGeom>
            <a:grp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D818B808-E680-4E19-80F5-E14940BF7709}"/>
              </a:ext>
            </a:extLst>
          </p:cNvPr>
          <p:cNvGrpSpPr/>
          <p:nvPr/>
        </p:nvGrpSpPr>
        <p:grpSpPr>
          <a:xfrm flipH="1" flipV="1">
            <a:off x="428337" y="1643605"/>
            <a:ext cx="980535" cy="549255"/>
            <a:chOff x="10787025" y="4124959"/>
            <a:chExt cx="980535" cy="549255"/>
          </a:xfrm>
          <a:solidFill>
            <a:schemeClr val="accent3"/>
          </a:solidFill>
        </p:grpSpPr>
        <p:sp>
          <p:nvSpPr>
            <p:cNvPr id="25" name="Freeform: Shape 24">
              <a:extLst>
                <a:ext uri="{FF2B5EF4-FFF2-40B4-BE49-F238E27FC236}">
                  <a16:creationId xmlns:a16="http://schemas.microsoft.com/office/drawing/2014/main" id="{8E5279D3-7B59-4190-94CC-E5A7C2C96255}"/>
                </a:ext>
              </a:extLst>
            </p:cNvPr>
            <p:cNvSpPr/>
            <p:nvPr/>
          </p:nvSpPr>
          <p:spPr bwMode="auto">
            <a:xfrm rot="2700000">
              <a:off x="11254433" y="3853440"/>
              <a:ext cx="45719" cy="980535"/>
            </a:xfrm>
            <a:custGeom>
              <a:avLst/>
              <a:gdLst>
                <a:gd name="connsiteX0" fmla="*/ 0 w 45719"/>
                <a:gd name="connsiteY0" fmla="*/ 0 h 980535"/>
                <a:gd name="connsiteX1" fmla="*/ 45719 w 45719"/>
                <a:gd name="connsiteY1" fmla="*/ 45719 h 980535"/>
                <a:gd name="connsiteX2" fmla="*/ 45719 w 45719"/>
                <a:gd name="connsiteY2" fmla="*/ 934815 h 980535"/>
                <a:gd name="connsiteX3" fmla="*/ 0 w 45719"/>
                <a:gd name="connsiteY3" fmla="*/ 980535 h 980535"/>
              </a:gdLst>
              <a:ahLst/>
              <a:cxnLst>
                <a:cxn ang="0">
                  <a:pos x="connsiteX0" y="connsiteY0"/>
                </a:cxn>
                <a:cxn ang="0">
                  <a:pos x="connsiteX1" y="connsiteY1"/>
                </a:cxn>
                <a:cxn ang="0">
                  <a:pos x="connsiteX2" y="connsiteY2"/>
                </a:cxn>
                <a:cxn ang="0">
                  <a:pos x="connsiteX3" y="connsiteY3"/>
                </a:cxn>
              </a:cxnLst>
              <a:rect l="l" t="t" r="r" b="b"/>
              <a:pathLst>
                <a:path w="45719" h="980535">
                  <a:moveTo>
                    <a:pt x="0" y="0"/>
                  </a:moveTo>
                  <a:lnTo>
                    <a:pt x="45719" y="45719"/>
                  </a:lnTo>
                  <a:lnTo>
                    <a:pt x="45719" y="934815"/>
                  </a:lnTo>
                  <a:lnTo>
                    <a:pt x="0" y="980535"/>
                  </a:lnTo>
                  <a:close/>
                </a:path>
              </a:pathLst>
            </a:custGeom>
            <a:grp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D970114A-72F1-4F36-AA62-7BDE314DC9AC}"/>
                </a:ext>
              </a:extLst>
            </p:cNvPr>
            <p:cNvSpPr/>
            <p:nvPr/>
          </p:nvSpPr>
          <p:spPr bwMode="auto">
            <a:xfrm flipH="1">
              <a:off x="11060132" y="4124959"/>
              <a:ext cx="549255" cy="549255"/>
            </a:xfrm>
            <a:custGeom>
              <a:avLst/>
              <a:gdLst>
                <a:gd name="connsiteX0" fmla="*/ 0 w 549255"/>
                <a:gd name="connsiteY0" fmla="*/ 0 h 549255"/>
                <a:gd name="connsiteX1" fmla="*/ 0 w 549255"/>
                <a:gd name="connsiteY1" fmla="*/ 300289 h 549255"/>
                <a:gd name="connsiteX2" fmla="*/ 248967 w 549255"/>
                <a:gd name="connsiteY2" fmla="*/ 549255 h 549255"/>
                <a:gd name="connsiteX3" fmla="*/ 549255 w 549255"/>
                <a:gd name="connsiteY3" fmla="*/ 549255 h 549255"/>
              </a:gdLst>
              <a:ahLst/>
              <a:cxnLst>
                <a:cxn ang="0">
                  <a:pos x="connsiteX0" y="connsiteY0"/>
                </a:cxn>
                <a:cxn ang="0">
                  <a:pos x="connsiteX1" y="connsiteY1"/>
                </a:cxn>
                <a:cxn ang="0">
                  <a:pos x="connsiteX2" y="connsiteY2"/>
                </a:cxn>
                <a:cxn ang="0">
                  <a:pos x="connsiteX3" y="connsiteY3"/>
                </a:cxn>
              </a:cxnLst>
              <a:rect l="l" t="t" r="r" b="b"/>
              <a:pathLst>
                <a:path w="549255" h="549255">
                  <a:moveTo>
                    <a:pt x="0" y="0"/>
                  </a:moveTo>
                  <a:lnTo>
                    <a:pt x="0" y="300289"/>
                  </a:lnTo>
                  <a:lnTo>
                    <a:pt x="248967" y="549255"/>
                  </a:lnTo>
                  <a:lnTo>
                    <a:pt x="549255" y="549255"/>
                  </a:lnTo>
                  <a:close/>
                </a:path>
              </a:pathLst>
            </a:custGeom>
            <a:grp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7" name="Picture 26">
            <a:extLst>
              <a:ext uri="{FF2B5EF4-FFF2-40B4-BE49-F238E27FC236}">
                <a16:creationId xmlns:a16="http://schemas.microsoft.com/office/drawing/2014/main" id="{255D53B6-262E-4D5E-8CD2-10EE9E0FB028}"/>
              </a:ext>
            </a:extLst>
          </p:cNvPr>
          <p:cNvPicPr>
            <a:picLocks noChangeAspect="1"/>
          </p:cNvPicPr>
          <p:nvPr/>
        </p:nvPicPr>
        <p:blipFill>
          <a:blip r:embed="rId3"/>
          <a:stretch>
            <a:fillRect/>
          </a:stretch>
        </p:blipFill>
        <p:spPr>
          <a:xfrm>
            <a:off x="9448799" y="5110668"/>
            <a:ext cx="2191329" cy="482092"/>
          </a:xfrm>
          <a:prstGeom prst="rect">
            <a:avLst/>
          </a:prstGeom>
        </p:spPr>
      </p:pic>
      <p:sp>
        <p:nvSpPr>
          <p:cNvPr id="28" name="Rectangle 27">
            <a:extLst>
              <a:ext uri="{FF2B5EF4-FFF2-40B4-BE49-F238E27FC236}">
                <a16:creationId xmlns:a16="http://schemas.microsoft.com/office/drawing/2014/main" id="{8ED619F2-8520-42E8-9302-3AB45B64F757}"/>
              </a:ext>
            </a:extLst>
          </p:cNvPr>
          <p:cNvSpPr/>
          <p:nvPr/>
        </p:nvSpPr>
        <p:spPr>
          <a:xfrm>
            <a:off x="584200" y="6093605"/>
            <a:ext cx="10972800" cy="175433"/>
          </a:xfrm>
          <a:prstGeom prst="rect">
            <a:avLst/>
          </a:prstGeom>
        </p:spPr>
        <p:txBody>
          <a:bodyPr wrap="square" lIns="0" tIns="0" rIns="0" bIns="0" anchor="b">
            <a:spAutoFit/>
          </a:bodyPr>
          <a:lstStyle/>
          <a:p>
            <a:pPr marL="0" lvl="2" defTabSz="914102" fontAlgn="base">
              <a:lnSpc>
                <a:spcPct val="95000"/>
              </a:lnSpc>
              <a:spcBef>
                <a:spcPct val="0"/>
              </a:spcBef>
              <a:spcAft>
                <a:spcPct val="0"/>
              </a:spcAft>
              <a:defRPr/>
            </a:pPr>
            <a:r>
              <a:rPr lang="en-US" sz="1200" i="1" spc="10">
                <a:cs typeface="Segoe UI Semilight" panose="020B0402040204020203" pitchFamily="34" charset="0"/>
              </a:rPr>
              <a:t>Source: Forrester Consulting on behalf of Microsoft, April 2017</a:t>
            </a:r>
          </a:p>
        </p:txBody>
      </p:sp>
    </p:spTree>
    <p:extLst>
      <p:ext uri="{BB962C8B-B14F-4D97-AF65-F5344CB8AC3E}">
        <p14:creationId xmlns:p14="http://schemas.microsoft.com/office/powerpoint/2010/main" val="1393039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62E684A6-30FC-4D3E-B2D4-4D028C20DC77}"/>
              </a:ext>
            </a:extLst>
          </p:cNvPr>
          <p:cNvSpPr/>
          <p:nvPr/>
        </p:nvSpPr>
        <p:spPr bwMode="auto">
          <a:xfrm>
            <a:off x="584200" y="1428750"/>
            <a:ext cx="3258595" cy="48402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200" b="1">
                <a:solidFill>
                  <a:schemeClr val="bg1"/>
                </a:solidFill>
                <a:latin typeface="+mj-lt"/>
              </a:rPr>
              <a:t>Partner Competencies</a:t>
            </a:r>
          </a:p>
          <a:p>
            <a:pPr>
              <a:spcBef>
                <a:spcPts val="600"/>
              </a:spcBef>
              <a:spcAft>
                <a:spcPts val="600"/>
              </a:spcAft>
            </a:pPr>
            <a:r>
              <a:rPr lang="en-US" sz="2000">
                <a:solidFill>
                  <a:schemeClr val="bg1"/>
                </a:solidFill>
              </a:rPr>
              <a:t>SI/MSP with </a:t>
            </a:r>
            <a:r>
              <a:rPr lang="en-US" sz="2000" err="1">
                <a:solidFill>
                  <a:schemeClr val="bg1"/>
                </a:solidFill>
              </a:rPr>
              <a:t>MPN</a:t>
            </a:r>
            <a:r>
              <a:rPr lang="en-US" sz="2000">
                <a:solidFill>
                  <a:schemeClr val="bg1"/>
                </a:solidFill>
              </a:rPr>
              <a:t> Silver or Gold Cloud Platform Competencies</a:t>
            </a:r>
          </a:p>
        </p:txBody>
      </p:sp>
      <p:grpSp>
        <p:nvGrpSpPr>
          <p:cNvPr id="3" name="Group 2">
            <a:extLst>
              <a:ext uri="{FF2B5EF4-FFF2-40B4-BE49-F238E27FC236}">
                <a16:creationId xmlns:a16="http://schemas.microsoft.com/office/drawing/2014/main" id="{86D154AE-7FC0-45E1-8336-27E044BB7483}"/>
              </a:ext>
            </a:extLst>
          </p:cNvPr>
          <p:cNvGrpSpPr/>
          <p:nvPr/>
        </p:nvGrpSpPr>
        <p:grpSpPr>
          <a:xfrm>
            <a:off x="686227" y="3450079"/>
            <a:ext cx="606366" cy="606348"/>
            <a:chOff x="686227" y="3450079"/>
            <a:chExt cx="606366" cy="606348"/>
          </a:xfrm>
        </p:grpSpPr>
        <p:sp>
          <p:nvSpPr>
            <p:cNvPr id="60" name="Oval 59">
              <a:extLst>
                <a:ext uri="{FF2B5EF4-FFF2-40B4-BE49-F238E27FC236}">
                  <a16:creationId xmlns:a16="http://schemas.microsoft.com/office/drawing/2014/main" id="{67BCD277-1ABE-4F5E-9450-247722C83395}"/>
                </a:ext>
              </a:extLst>
            </p:cNvPr>
            <p:cNvSpPr/>
            <p:nvPr/>
          </p:nvSpPr>
          <p:spPr bwMode="auto">
            <a:xfrm>
              <a:off x="686227" y="3450079"/>
              <a:ext cx="606366" cy="606348"/>
            </a:xfrm>
            <a:prstGeom prst="ellipse">
              <a:avLst/>
            </a:prstGeom>
            <a:noFill/>
            <a:ln w="31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Oval 60">
              <a:extLst>
                <a:ext uri="{FF2B5EF4-FFF2-40B4-BE49-F238E27FC236}">
                  <a16:creationId xmlns:a16="http://schemas.microsoft.com/office/drawing/2014/main" id="{55A67743-DE19-4C70-A9A8-2B68B1E93483}"/>
                </a:ext>
              </a:extLst>
            </p:cNvPr>
            <p:cNvSpPr/>
            <p:nvPr/>
          </p:nvSpPr>
          <p:spPr bwMode="auto">
            <a:xfrm>
              <a:off x="730155" y="3494006"/>
              <a:ext cx="518509" cy="518493"/>
            </a:xfrm>
            <a:prstGeom prst="ellipse">
              <a:avLst/>
            </a:prstGeom>
            <a:solidFill>
              <a:schemeClr val="bg1"/>
            </a:solidFill>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aphicFrame>
        <p:nvGraphicFramePr>
          <p:cNvPr id="124" name="Object 123" hidden="1">
            <a:extLst>
              <a:ext uri="{FF2B5EF4-FFF2-40B4-BE49-F238E27FC236}">
                <a16:creationId xmlns:a16="http://schemas.microsoft.com/office/drawing/2014/main" id="{1C19DB8D-5A87-4FBA-9FBD-DB3336EB9750}"/>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42" name="think-cell Slide" r:id="rId5" imgW="425" imgH="424" progId="TCLayout.ActiveDocument.1">
                  <p:embed/>
                </p:oleObj>
              </mc:Choice>
              <mc:Fallback>
                <p:oleObj name="think-cell Slide" r:id="rId5" imgW="425" imgH="424" progId="TCLayout.ActiveDocument.1">
                  <p:embed/>
                  <p:pic>
                    <p:nvPicPr>
                      <p:cNvPr id="124" name="Object 123" hidden="1">
                        <a:extLst>
                          <a:ext uri="{FF2B5EF4-FFF2-40B4-BE49-F238E27FC236}">
                            <a16:creationId xmlns:a16="http://schemas.microsoft.com/office/drawing/2014/main" id="{1C19DB8D-5A87-4FBA-9FBD-DB3336EB9750}"/>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C5DFDDA-6414-48B6-872D-9AEC9128652D}"/>
              </a:ext>
            </a:extLst>
          </p:cNvPr>
          <p:cNvSpPr>
            <a:spLocks noGrp="1"/>
          </p:cNvSpPr>
          <p:nvPr>
            <p:ph type="title"/>
          </p:nvPr>
        </p:nvSpPr>
        <p:spPr>
          <a:xfrm>
            <a:off x="588263" y="457200"/>
            <a:ext cx="11018520" cy="892552"/>
          </a:xfrm>
        </p:spPr>
        <p:txBody>
          <a:bodyPr/>
          <a:lstStyle/>
          <a:p>
            <a:r>
              <a:rPr lang="en-US"/>
              <a:t>Publishing a Consulting Service Offer</a:t>
            </a:r>
            <a:br>
              <a:rPr lang="en-US"/>
            </a:br>
            <a:r>
              <a:rPr lang="en-US" sz="2200">
                <a:solidFill>
                  <a:schemeClr val="tx1"/>
                </a:solidFill>
              </a:rPr>
              <a:t>Now live in the United States</a:t>
            </a:r>
          </a:p>
        </p:txBody>
      </p:sp>
      <p:sp>
        <p:nvSpPr>
          <p:cNvPr id="19" name="clock_2">
            <a:extLst>
              <a:ext uri="{FF2B5EF4-FFF2-40B4-BE49-F238E27FC236}">
                <a16:creationId xmlns:a16="http://schemas.microsoft.com/office/drawing/2014/main" id="{62A62510-0A96-4DB8-88D3-DC0F8B472878}"/>
              </a:ext>
            </a:extLst>
          </p:cNvPr>
          <p:cNvSpPr>
            <a:spLocks noChangeAspect="1" noEditPoints="1"/>
          </p:cNvSpPr>
          <p:nvPr/>
        </p:nvSpPr>
        <p:spPr bwMode="auto">
          <a:xfrm>
            <a:off x="6663731" y="5015387"/>
            <a:ext cx="382475" cy="358570"/>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sp>
        <p:nvSpPr>
          <p:cNvPr id="23" name="Money_4">
            <a:extLst>
              <a:ext uri="{FF2B5EF4-FFF2-40B4-BE49-F238E27FC236}">
                <a16:creationId xmlns:a16="http://schemas.microsoft.com/office/drawing/2014/main" id="{AD93B139-C5C1-4552-967D-1AA03E414408}"/>
              </a:ext>
            </a:extLst>
          </p:cNvPr>
          <p:cNvSpPr>
            <a:spLocks noChangeAspect="1" noEditPoints="1"/>
          </p:cNvSpPr>
          <p:nvPr/>
        </p:nvSpPr>
        <p:spPr bwMode="auto">
          <a:xfrm>
            <a:off x="4752795" y="5015387"/>
            <a:ext cx="385965" cy="35857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26" name="Trackers_EADF">
            <a:extLst>
              <a:ext uri="{FF2B5EF4-FFF2-40B4-BE49-F238E27FC236}">
                <a16:creationId xmlns:a16="http://schemas.microsoft.com/office/drawing/2014/main" id="{D24376C0-DE36-4069-A33A-545CAD11D31B}"/>
              </a:ext>
            </a:extLst>
          </p:cNvPr>
          <p:cNvSpPr>
            <a:spLocks noChangeAspect="1" noEditPoints="1"/>
          </p:cNvSpPr>
          <p:nvPr/>
        </p:nvSpPr>
        <p:spPr bwMode="auto">
          <a:xfrm>
            <a:off x="8632674" y="5015387"/>
            <a:ext cx="262969" cy="35857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1" name="Commitments_EC4D">
            <a:extLst>
              <a:ext uri="{FF2B5EF4-FFF2-40B4-BE49-F238E27FC236}">
                <a16:creationId xmlns:a16="http://schemas.microsoft.com/office/drawing/2014/main" id="{978553CF-A38F-470F-9659-D69ECCA815A9}"/>
              </a:ext>
            </a:extLst>
          </p:cNvPr>
          <p:cNvSpPr>
            <a:spLocks noChangeAspect="1" noEditPoints="1"/>
          </p:cNvSpPr>
          <p:nvPr/>
        </p:nvSpPr>
        <p:spPr bwMode="auto">
          <a:xfrm>
            <a:off x="10482136" y="5015387"/>
            <a:ext cx="382423" cy="35857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5" name="Rectangle 34">
            <a:extLst>
              <a:ext uri="{FF2B5EF4-FFF2-40B4-BE49-F238E27FC236}">
                <a16:creationId xmlns:a16="http://schemas.microsoft.com/office/drawing/2014/main" id="{38E9A806-00AE-4EF0-9659-8E222B9C5C16}"/>
              </a:ext>
            </a:extLst>
          </p:cNvPr>
          <p:cNvSpPr/>
          <p:nvPr/>
        </p:nvSpPr>
        <p:spPr bwMode="auto">
          <a:xfrm>
            <a:off x="1459535" y="4404639"/>
            <a:ext cx="23774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51028" eaLnBrk="1" fontAlgn="base" latinLnBrk="0" hangingPunct="1">
              <a:spcBef>
                <a:spcPct val="0"/>
              </a:spcBef>
              <a:spcAft>
                <a:spcPct val="0"/>
              </a:spcAft>
              <a:buClrTx/>
              <a:buSzTx/>
              <a:buFontTx/>
              <a:buNone/>
              <a:tabLst/>
              <a:defRPr/>
            </a:pPr>
            <a:r>
              <a:rPr kumimoji="0" lang="en-US" sz="1800" b="0" i="0" u="none" strike="noStrike" kern="0" cap="none" spc="0" normalizeH="0" baseline="0" noProof="0">
                <a:solidFill>
                  <a:schemeClr val="bg1"/>
                </a:solidFill>
                <a:effectLst/>
                <a:uLnTx/>
                <a:uFillTx/>
                <a:ea typeface="+mn-ea"/>
                <a:cs typeface="Segoe UI Semibold" panose="020B0702040204020203" pitchFamily="34" charset="0"/>
              </a:rPr>
              <a:t>Cloud Infrastructure and Management</a:t>
            </a:r>
          </a:p>
        </p:txBody>
      </p:sp>
      <p:sp>
        <p:nvSpPr>
          <p:cNvPr id="36" name="Rectangle 35">
            <a:extLst>
              <a:ext uri="{FF2B5EF4-FFF2-40B4-BE49-F238E27FC236}">
                <a16:creationId xmlns:a16="http://schemas.microsoft.com/office/drawing/2014/main" id="{F6630ED0-EF3D-4572-8545-F6B955D513AF}"/>
              </a:ext>
            </a:extLst>
          </p:cNvPr>
          <p:cNvSpPr/>
          <p:nvPr/>
        </p:nvSpPr>
        <p:spPr bwMode="auto">
          <a:xfrm>
            <a:off x="1459535" y="3472094"/>
            <a:ext cx="23774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51028" eaLnBrk="1" fontAlgn="base" latinLnBrk="0" hangingPunct="1">
              <a:spcBef>
                <a:spcPct val="0"/>
              </a:spcBef>
              <a:spcAft>
                <a:spcPct val="0"/>
              </a:spcAft>
              <a:buClrTx/>
              <a:buSzTx/>
              <a:buFontTx/>
              <a:buNone/>
              <a:tabLst/>
              <a:defRPr/>
            </a:pPr>
            <a:r>
              <a:rPr kumimoji="0" lang="en-US" sz="1800" b="0" i="0" u="none" strike="noStrike" kern="0" cap="none" spc="0" normalizeH="0" baseline="0" noProof="0">
                <a:solidFill>
                  <a:schemeClr val="bg1"/>
                </a:solidFill>
                <a:effectLst/>
                <a:uLnTx/>
                <a:uFillTx/>
                <a:ea typeface="+mn-ea"/>
                <a:cs typeface="Segoe UI Semibold" panose="020B0702040204020203" pitchFamily="34" charset="0"/>
              </a:rPr>
              <a:t>Application Development and ISV</a:t>
            </a:r>
          </a:p>
        </p:txBody>
      </p:sp>
      <p:sp>
        <p:nvSpPr>
          <p:cNvPr id="37" name="Rectangle 36">
            <a:extLst>
              <a:ext uri="{FF2B5EF4-FFF2-40B4-BE49-F238E27FC236}">
                <a16:creationId xmlns:a16="http://schemas.microsoft.com/office/drawing/2014/main" id="{8CC3769A-C8C6-4DE7-96CF-537E904A0379}"/>
              </a:ext>
            </a:extLst>
          </p:cNvPr>
          <p:cNvSpPr/>
          <p:nvPr/>
        </p:nvSpPr>
        <p:spPr bwMode="auto">
          <a:xfrm>
            <a:off x="1459535" y="5337184"/>
            <a:ext cx="23774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51028" eaLnBrk="1" fontAlgn="base" latinLnBrk="0" hangingPunct="1">
              <a:spcBef>
                <a:spcPct val="0"/>
              </a:spcBef>
              <a:spcAft>
                <a:spcPct val="0"/>
              </a:spcAft>
              <a:buClrTx/>
              <a:buSzTx/>
              <a:buFontTx/>
              <a:buNone/>
              <a:tabLst/>
              <a:defRPr/>
            </a:pPr>
            <a:r>
              <a:rPr kumimoji="0" lang="en-US" sz="1800" b="0" i="0" u="none" strike="noStrike" kern="0" cap="none" spc="0" normalizeH="0" baseline="0" noProof="0">
                <a:solidFill>
                  <a:schemeClr val="bg1"/>
                </a:solidFill>
                <a:effectLst/>
                <a:uLnTx/>
                <a:uFillTx/>
                <a:cs typeface="Segoe UI Semibold" panose="020B0702040204020203" pitchFamily="34" charset="0"/>
              </a:rPr>
              <a:t>Data Management</a:t>
            </a:r>
            <a:br>
              <a:rPr kumimoji="0" lang="en-US" sz="1800" b="0" i="0" u="none" strike="noStrike" kern="0" cap="none" spc="0" normalizeH="0" baseline="0" noProof="0">
                <a:solidFill>
                  <a:schemeClr val="bg1"/>
                </a:solidFill>
                <a:effectLst/>
                <a:uLnTx/>
                <a:uFillTx/>
                <a:cs typeface="Segoe UI Semibold" panose="020B0702040204020203" pitchFamily="34" charset="0"/>
              </a:rPr>
            </a:br>
            <a:r>
              <a:rPr kumimoji="0" lang="en-US" sz="1800" b="0" i="0" u="none" strike="noStrike" kern="0" cap="none" spc="0" normalizeH="0" baseline="0" noProof="0">
                <a:solidFill>
                  <a:schemeClr val="bg1"/>
                </a:solidFill>
                <a:effectLst/>
                <a:uLnTx/>
                <a:uFillTx/>
                <a:cs typeface="Segoe UI Semibold" panose="020B0702040204020203" pitchFamily="34" charset="0"/>
              </a:rPr>
              <a:t>and Analytics</a:t>
            </a:r>
          </a:p>
        </p:txBody>
      </p:sp>
      <p:cxnSp>
        <p:nvCxnSpPr>
          <p:cNvPr id="127" name="Straight Connector 126">
            <a:extLst>
              <a:ext uri="{FF2B5EF4-FFF2-40B4-BE49-F238E27FC236}">
                <a16:creationId xmlns:a16="http://schemas.microsoft.com/office/drawing/2014/main" id="{82E9F889-8207-4127-9116-063E882F3004}"/>
              </a:ext>
            </a:extLst>
          </p:cNvPr>
          <p:cNvCxnSpPr>
            <a:cxnSpLocks/>
          </p:cNvCxnSpPr>
          <p:nvPr/>
        </p:nvCxnSpPr>
        <p:spPr>
          <a:xfrm flipH="1">
            <a:off x="5021525" y="1428750"/>
            <a:ext cx="189714" cy="499605"/>
          </a:xfrm>
          <a:prstGeom prst="line">
            <a:avLst/>
          </a:prstGeom>
          <a:ln w="19050">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3D1915C9-EDEC-4C5D-9FEC-E0E1A261F49F}"/>
              </a:ext>
            </a:extLst>
          </p:cNvPr>
          <p:cNvCxnSpPr>
            <a:cxnSpLocks/>
          </p:cNvCxnSpPr>
          <p:nvPr/>
        </p:nvCxnSpPr>
        <p:spPr>
          <a:xfrm>
            <a:off x="4009737" y="1678552"/>
            <a:ext cx="1114686" cy="0"/>
          </a:xfrm>
          <a:prstGeom prst="straightConnector1">
            <a:avLst/>
          </a:prstGeom>
          <a:ln w="19050">
            <a:solidFill>
              <a:schemeClr val="accent3"/>
            </a:solidFill>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B57C382-9D29-4408-B036-E998F744D9AA}"/>
              </a:ext>
            </a:extLst>
          </p:cNvPr>
          <p:cNvCxnSpPr>
            <a:cxnSpLocks/>
          </p:cNvCxnSpPr>
          <p:nvPr/>
        </p:nvCxnSpPr>
        <p:spPr>
          <a:xfrm flipV="1">
            <a:off x="7231169" y="1428750"/>
            <a:ext cx="189714" cy="499605"/>
          </a:xfrm>
          <a:prstGeom prst="line">
            <a:avLst/>
          </a:prstGeom>
          <a:ln w="19050">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375E9CD-A116-49F4-BE65-C6E943825108}"/>
              </a:ext>
            </a:extLst>
          </p:cNvPr>
          <p:cNvCxnSpPr>
            <a:cxnSpLocks/>
          </p:cNvCxnSpPr>
          <p:nvPr/>
        </p:nvCxnSpPr>
        <p:spPr>
          <a:xfrm flipH="1">
            <a:off x="7326026" y="1678552"/>
            <a:ext cx="4283363" cy="0"/>
          </a:xfrm>
          <a:prstGeom prst="straightConnector1">
            <a:avLst/>
          </a:prstGeom>
          <a:ln w="19050">
            <a:solidFill>
              <a:schemeClr val="accent3"/>
            </a:solidFill>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49070A2D-0C04-4377-9B01-38C325819215}"/>
              </a:ext>
            </a:extLst>
          </p:cNvPr>
          <p:cNvSpPr txBox="1"/>
          <p:nvPr/>
        </p:nvSpPr>
        <p:spPr>
          <a:xfrm>
            <a:off x="5264051" y="1509275"/>
            <a:ext cx="1978683" cy="338554"/>
          </a:xfrm>
          <a:prstGeom prst="rect">
            <a:avLst/>
          </a:prstGeom>
          <a:noFill/>
        </p:spPr>
        <p:txBody>
          <a:bodyPr wrap="square" lIns="0" tIns="0" rIns="0" bIns="0" rtlCol="0">
            <a:spAutoFit/>
          </a:bodyPr>
          <a:lstStyle/>
          <a:p>
            <a:pPr algn="ctr">
              <a:spcAft>
                <a:spcPts val="600"/>
              </a:spcAft>
            </a:pPr>
            <a:r>
              <a:rPr lang="en-US" sz="2200" b="1">
                <a:solidFill>
                  <a:schemeClr val="accent3"/>
                </a:solidFill>
                <a:latin typeface="+mj-lt"/>
              </a:rPr>
              <a:t>Offer Type</a:t>
            </a:r>
          </a:p>
        </p:txBody>
      </p:sp>
      <p:cxnSp>
        <p:nvCxnSpPr>
          <p:cNvPr id="136" name="Straight Connector 135">
            <a:extLst>
              <a:ext uri="{FF2B5EF4-FFF2-40B4-BE49-F238E27FC236}">
                <a16:creationId xmlns:a16="http://schemas.microsoft.com/office/drawing/2014/main" id="{7CC04CEC-C4A5-4584-BA1E-3ED6CA48244B}"/>
              </a:ext>
            </a:extLst>
          </p:cNvPr>
          <p:cNvCxnSpPr>
            <a:cxnSpLocks/>
          </p:cNvCxnSpPr>
          <p:nvPr/>
        </p:nvCxnSpPr>
        <p:spPr>
          <a:xfrm flipH="1">
            <a:off x="5021525" y="4302749"/>
            <a:ext cx="189714" cy="499605"/>
          </a:xfrm>
          <a:prstGeom prst="line">
            <a:avLst/>
          </a:prstGeom>
          <a:ln w="19050">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95578A21-6848-43ED-A23E-81988869E6F1}"/>
              </a:ext>
            </a:extLst>
          </p:cNvPr>
          <p:cNvCxnSpPr>
            <a:cxnSpLocks/>
          </p:cNvCxnSpPr>
          <p:nvPr/>
        </p:nvCxnSpPr>
        <p:spPr>
          <a:xfrm>
            <a:off x="4009737" y="4552551"/>
            <a:ext cx="1114686" cy="0"/>
          </a:xfrm>
          <a:prstGeom prst="straightConnector1">
            <a:avLst/>
          </a:prstGeom>
          <a:ln w="19050">
            <a:solidFill>
              <a:schemeClr val="accent3"/>
            </a:solidFill>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CA69ED4-C0AC-49FA-9A89-012D0F1DAF0F}"/>
              </a:ext>
            </a:extLst>
          </p:cNvPr>
          <p:cNvCxnSpPr>
            <a:cxnSpLocks/>
          </p:cNvCxnSpPr>
          <p:nvPr/>
        </p:nvCxnSpPr>
        <p:spPr>
          <a:xfrm flipV="1">
            <a:off x="7231169" y="4302749"/>
            <a:ext cx="189714" cy="499605"/>
          </a:xfrm>
          <a:prstGeom prst="line">
            <a:avLst/>
          </a:prstGeom>
          <a:ln w="19050">
            <a:solidFill>
              <a:schemeClr val="accent3"/>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7C2D0F1-7BE9-42E1-BEE0-E9E3E5EDDDF2}"/>
              </a:ext>
            </a:extLst>
          </p:cNvPr>
          <p:cNvCxnSpPr>
            <a:cxnSpLocks/>
          </p:cNvCxnSpPr>
          <p:nvPr/>
        </p:nvCxnSpPr>
        <p:spPr>
          <a:xfrm flipH="1">
            <a:off x="7326026" y="4552551"/>
            <a:ext cx="4283363" cy="0"/>
          </a:xfrm>
          <a:prstGeom prst="straightConnector1">
            <a:avLst/>
          </a:prstGeom>
          <a:ln w="19050">
            <a:solidFill>
              <a:schemeClr val="accent3"/>
            </a:solidFill>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568E4F2A-BB11-448E-AA25-AE3E7CCF55C4}"/>
              </a:ext>
            </a:extLst>
          </p:cNvPr>
          <p:cNvSpPr txBox="1"/>
          <p:nvPr/>
        </p:nvSpPr>
        <p:spPr>
          <a:xfrm>
            <a:off x="5243731" y="4383274"/>
            <a:ext cx="1978683" cy="338554"/>
          </a:xfrm>
          <a:prstGeom prst="rect">
            <a:avLst/>
          </a:prstGeom>
          <a:noFill/>
        </p:spPr>
        <p:txBody>
          <a:bodyPr wrap="square" lIns="0" tIns="0" rIns="0" bIns="0" rtlCol="0">
            <a:spAutoFit/>
          </a:bodyPr>
          <a:lstStyle/>
          <a:p>
            <a:pPr algn="ctr">
              <a:spcAft>
                <a:spcPts val="600"/>
              </a:spcAft>
            </a:pPr>
            <a:r>
              <a:rPr lang="en-US" sz="2200" b="1">
                <a:solidFill>
                  <a:schemeClr val="accent3"/>
                </a:solidFill>
                <a:latin typeface="+mj-lt"/>
              </a:rPr>
              <a:t>Offer Structure</a:t>
            </a:r>
          </a:p>
        </p:txBody>
      </p:sp>
      <p:sp>
        <p:nvSpPr>
          <p:cNvPr id="141" name="Rectangle 140">
            <a:extLst>
              <a:ext uri="{FF2B5EF4-FFF2-40B4-BE49-F238E27FC236}">
                <a16:creationId xmlns:a16="http://schemas.microsoft.com/office/drawing/2014/main" id="{F14CFE22-0E1E-410B-BA30-94AF698B98D3}"/>
              </a:ext>
            </a:extLst>
          </p:cNvPr>
          <p:cNvSpPr/>
          <p:nvPr/>
        </p:nvSpPr>
        <p:spPr bwMode="auto">
          <a:xfrm>
            <a:off x="6658598" y="2253570"/>
            <a:ext cx="2296107" cy="6713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800">
                <a:solidFill>
                  <a:schemeClr val="tx1"/>
                </a:solidFill>
                <a:cs typeface="Segoe UI Semibold" panose="020B0702040204020203" pitchFamily="34" charset="0"/>
              </a:rPr>
              <a:t>Briefing</a:t>
            </a:r>
          </a:p>
        </p:txBody>
      </p:sp>
      <p:sp>
        <p:nvSpPr>
          <p:cNvPr id="142" name="Rectangle 141">
            <a:extLst>
              <a:ext uri="{FF2B5EF4-FFF2-40B4-BE49-F238E27FC236}">
                <a16:creationId xmlns:a16="http://schemas.microsoft.com/office/drawing/2014/main" id="{1A6B727C-28B1-4EEB-BA2F-870AE22A047B}"/>
              </a:ext>
            </a:extLst>
          </p:cNvPr>
          <p:cNvSpPr/>
          <p:nvPr/>
        </p:nvSpPr>
        <p:spPr bwMode="auto">
          <a:xfrm>
            <a:off x="4003917" y="2253570"/>
            <a:ext cx="2322900" cy="6721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800">
                <a:solidFill>
                  <a:schemeClr val="tx1"/>
                </a:solidFill>
                <a:cs typeface="Segoe UI Semibold" panose="020B0702040204020203" pitchFamily="34" charset="0"/>
              </a:rPr>
              <a:t>Assessment</a:t>
            </a:r>
          </a:p>
        </p:txBody>
      </p:sp>
      <p:sp>
        <p:nvSpPr>
          <p:cNvPr id="143" name="Rectangle 142">
            <a:extLst>
              <a:ext uri="{FF2B5EF4-FFF2-40B4-BE49-F238E27FC236}">
                <a16:creationId xmlns:a16="http://schemas.microsoft.com/office/drawing/2014/main" id="{C4366D8A-3EE0-40F3-87BC-B317F2DBBD4F}"/>
              </a:ext>
            </a:extLst>
          </p:cNvPr>
          <p:cNvSpPr/>
          <p:nvPr/>
        </p:nvSpPr>
        <p:spPr bwMode="auto">
          <a:xfrm>
            <a:off x="8022739" y="3293968"/>
            <a:ext cx="2296107" cy="6835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800">
                <a:solidFill>
                  <a:schemeClr val="tx1"/>
                </a:solidFill>
                <a:cs typeface="Segoe UI Semibold" panose="020B0702040204020203" pitchFamily="34" charset="0"/>
              </a:rPr>
              <a:t>Workshop</a:t>
            </a:r>
          </a:p>
        </p:txBody>
      </p:sp>
      <p:sp>
        <p:nvSpPr>
          <p:cNvPr id="148" name="Rectangle 147">
            <a:extLst>
              <a:ext uri="{FF2B5EF4-FFF2-40B4-BE49-F238E27FC236}">
                <a16:creationId xmlns:a16="http://schemas.microsoft.com/office/drawing/2014/main" id="{457A9D94-AC3C-4A52-80BF-D4A8A6928F55}"/>
              </a:ext>
            </a:extLst>
          </p:cNvPr>
          <p:cNvSpPr/>
          <p:nvPr/>
        </p:nvSpPr>
        <p:spPr bwMode="auto">
          <a:xfrm>
            <a:off x="4789809" y="3286885"/>
            <a:ext cx="2558154" cy="6906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800">
                <a:solidFill>
                  <a:schemeClr val="tx1"/>
                </a:solidFill>
                <a:cs typeface="Segoe UI Semibold" panose="020B0702040204020203" pitchFamily="34" charset="0"/>
              </a:rPr>
              <a:t>Proof of concept</a:t>
            </a:r>
          </a:p>
        </p:txBody>
      </p:sp>
      <p:sp>
        <p:nvSpPr>
          <p:cNvPr id="149" name="Rectangle 148">
            <a:extLst>
              <a:ext uri="{FF2B5EF4-FFF2-40B4-BE49-F238E27FC236}">
                <a16:creationId xmlns:a16="http://schemas.microsoft.com/office/drawing/2014/main" id="{245B705F-77B6-4340-9CEC-DEA17821D075}"/>
              </a:ext>
            </a:extLst>
          </p:cNvPr>
          <p:cNvSpPr/>
          <p:nvPr/>
        </p:nvSpPr>
        <p:spPr bwMode="auto">
          <a:xfrm>
            <a:off x="9286486" y="2253570"/>
            <a:ext cx="2322902" cy="680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800">
                <a:solidFill>
                  <a:schemeClr val="tx1"/>
                </a:solidFill>
                <a:cs typeface="Segoe UI Semibold" panose="020B0702040204020203" pitchFamily="34" charset="0"/>
              </a:rPr>
              <a:t>Implementation</a:t>
            </a:r>
          </a:p>
        </p:txBody>
      </p:sp>
      <p:sp>
        <p:nvSpPr>
          <p:cNvPr id="49" name="cloud_2" title="Icon of a cloud made of two arrows pointing towards eachother">
            <a:extLst>
              <a:ext uri="{FF2B5EF4-FFF2-40B4-BE49-F238E27FC236}">
                <a16:creationId xmlns:a16="http://schemas.microsoft.com/office/drawing/2014/main" id="{E36F6821-2E90-4B7C-99B8-2F639D33B143}"/>
              </a:ext>
            </a:extLst>
          </p:cNvPr>
          <p:cNvSpPr>
            <a:spLocks noChangeAspect="1" noEditPoints="1"/>
          </p:cNvSpPr>
          <p:nvPr/>
        </p:nvSpPr>
        <p:spPr bwMode="auto">
          <a:xfrm>
            <a:off x="789845" y="3633628"/>
            <a:ext cx="400173" cy="23093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63" name="Rectangle 162">
            <a:extLst>
              <a:ext uri="{FF2B5EF4-FFF2-40B4-BE49-F238E27FC236}">
                <a16:creationId xmlns:a16="http://schemas.microsoft.com/office/drawing/2014/main" id="{AD24B7E5-0D03-4528-87ED-830ACDD60CE5}"/>
              </a:ext>
            </a:extLst>
          </p:cNvPr>
          <p:cNvSpPr/>
          <p:nvPr/>
        </p:nvSpPr>
        <p:spPr bwMode="auto">
          <a:xfrm>
            <a:off x="5918928" y="5549505"/>
            <a:ext cx="1872081" cy="76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Fixed</a:t>
            </a:r>
            <a:br>
              <a:rPr lang="en-US" sz="1800">
                <a:solidFill>
                  <a:schemeClr val="tx1"/>
                </a:solidFill>
                <a:ea typeface="Segoe UI" pitchFamily="34" charset="0"/>
                <a:cs typeface="Segoe UI" pitchFamily="34" charset="0"/>
              </a:rPr>
            </a:br>
            <a:r>
              <a:rPr lang="en-US" sz="1800">
                <a:solidFill>
                  <a:schemeClr val="tx1"/>
                </a:solidFill>
                <a:ea typeface="Segoe UI" pitchFamily="34" charset="0"/>
                <a:cs typeface="Segoe UI" pitchFamily="34" charset="0"/>
              </a:rPr>
              <a:t>duration</a:t>
            </a:r>
          </a:p>
        </p:txBody>
      </p:sp>
      <p:sp>
        <p:nvSpPr>
          <p:cNvPr id="164" name="Rectangle 163">
            <a:extLst>
              <a:ext uri="{FF2B5EF4-FFF2-40B4-BE49-F238E27FC236}">
                <a16:creationId xmlns:a16="http://schemas.microsoft.com/office/drawing/2014/main" id="{96CC43D2-CB82-4526-9DAD-26880DB33EAD}"/>
              </a:ext>
            </a:extLst>
          </p:cNvPr>
          <p:cNvSpPr/>
          <p:nvPr/>
        </p:nvSpPr>
        <p:spPr bwMode="auto">
          <a:xfrm>
            <a:off x="4009737" y="5549505"/>
            <a:ext cx="1872081" cy="76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Fixed price</a:t>
            </a:r>
            <a:br>
              <a:rPr lang="en-US" sz="1800">
                <a:solidFill>
                  <a:schemeClr val="tx1"/>
                </a:solidFill>
                <a:ea typeface="Segoe UI" pitchFamily="34" charset="0"/>
                <a:cs typeface="Segoe UI" pitchFamily="34" charset="0"/>
              </a:rPr>
            </a:br>
            <a:r>
              <a:rPr lang="en-US" sz="1800">
                <a:solidFill>
                  <a:schemeClr val="tx1"/>
                </a:solidFill>
                <a:ea typeface="Segoe UI" pitchFamily="34" charset="0"/>
                <a:cs typeface="Segoe UI" pitchFamily="34" charset="0"/>
              </a:rPr>
              <a:t>or free</a:t>
            </a:r>
          </a:p>
        </p:txBody>
      </p:sp>
      <p:sp>
        <p:nvSpPr>
          <p:cNvPr id="165" name="Rectangle 164">
            <a:extLst>
              <a:ext uri="{FF2B5EF4-FFF2-40B4-BE49-F238E27FC236}">
                <a16:creationId xmlns:a16="http://schemas.microsoft.com/office/drawing/2014/main" id="{C3D94AD9-7618-48CB-BA6D-0468AF026C51}"/>
              </a:ext>
            </a:extLst>
          </p:cNvPr>
          <p:cNvSpPr/>
          <p:nvPr/>
        </p:nvSpPr>
        <p:spPr bwMode="auto">
          <a:xfrm>
            <a:off x="7828118" y="5549505"/>
            <a:ext cx="1872081" cy="76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Pre-defined scope</a:t>
            </a:r>
          </a:p>
        </p:txBody>
      </p:sp>
      <p:sp>
        <p:nvSpPr>
          <p:cNvPr id="166" name="Rectangle 165">
            <a:extLst>
              <a:ext uri="{FF2B5EF4-FFF2-40B4-BE49-F238E27FC236}">
                <a16:creationId xmlns:a16="http://schemas.microsoft.com/office/drawing/2014/main" id="{ECB36405-0C4E-4A88-9758-6A15D9BFAB5A}"/>
              </a:ext>
            </a:extLst>
          </p:cNvPr>
          <p:cNvSpPr/>
          <p:nvPr/>
        </p:nvSpPr>
        <p:spPr bwMode="auto">
          <a:xfrm>
            <a:off x="9737307" y="5549505"/>
            <a:ext cx="1872081" cy="76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Defined outcome</a:t>
            </a:r>
          </a:p>
        </p:txBody>
      </p:sp>
      <p:cxnSp>
        <p:nvCxnSpPr>
          <p:cNvPr id="169" name="Straight Arrow Connector 168">
            <a:extLst>
              <a:ext uri="{FF2B5EF4-FFF2-40B4-BE49-F238E27FC236}">
                <a16:creationId xmlns:a16="http://schemas.microsoft.com/office/drawing/2014/main" id="{74478251-C054-4965-BE2D-9DCB3D3D5E5C}"/>
              </a:ext>
            </a:extLst>
          </p:cNvPr>
          <p:cNvCxnSpPr>
            <a:cxnSpLocks/>
          </p:cNvCxnSpPr>
          <p:nvPr/>
        </p:nvCxnSpPr>
        <p:spPr>
          <a:xfrm>
            <a:off x="4563911" y="5514780"/>
            <a:ext cx="763733" cy="0"/>
          </a:xfrm>
          <a:prstGeom prst="straightConnector1">
            <a:avLst/>
          </a:prstGeom>
          <a:ln w="19050">
            <a:solidFill>
              <a:srgbClr val="0078D4"/>
            </a:solidFill>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22025BE8-42C3-458C-BF9C-B17B017159C3}"/>
              </a:ext>
            </a:extLst>
          </p:cNvPr>
          <p:cNvCxnSpPr>
            <a:cxnSpLocks/>
          </p:cNvCxnSpPr>
          <p:nvPr/>
        </p:nvCxnSpPr>
        <p:spPr>
          <a:xfrm>
            <a:off x="6473101" y="5514780"/>
            <a:ext cx="763733" cy="0"/>
          </a:xfrm>
          <a:prstGeom prst="straightConnector1">
            <a:avLst/>
          </a:prstGeom>
          <a:ln w="19050">
            <a:solidFill>
              <a:srgbClr val="0078D4"/>
            </a:solidFill>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C5FC8C9C-18A4-45FF-A292-A1DCB879528C}"/>
              </a:ext>
            </a:extLst>
          </p:cNvPr>
          <p:cNvCxnSpPr>
            <a:cxnSpLocks/>
          </p:cNvCxnSpPr>
          <p:nvPr/>
        </p:nvCxnSpPr>
        <p:spPr>
          <a:xfrm>
            <a:off x="8382291" y="5514780"/>
            <a:ext cx="763733" cy="0"/>
          </a:xfrm>
          <a:prstGeom prst="straightConnector1">
            <a:avLst/>
          </a:prstGeom>
          <a:ln w="19050">
            <a:solidFill>
              <a:srgbClr val="0078D4"/>
            </a:solidFill>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1532473-4AAF-41B6-8DAC-FEC355DC4642}"/>
              </a:ext>
            </a:extLst>
          </p:cNvPr>
          <p:cNvCxnSpPr>
            <a:cxnSpLocks/>
          </p:cNvCxnSpPr>
          <p:nvPr/>
        </p:nvCxnSpPr>
        <p:spPr>
          <a:xfrm>
            <a:off x="10291481" y="5514780"/>
            <a:ext cx="763733" cy="0"/>
          </a:xfrm>
          <a:prstGeom prst="straightConnector1">
            <a:avLst/>
          </a:prstGeom>
          <a:ln w="19050">
            <a:solidFill>
              <a:srgbClr val="0078D4"/>
            </a:solidFill>
            <a:miter lim="800000"/>
            <a:headEnd type="none"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9D82785-7235-46DF-832A-9C1C22E2CD47}"/>
              </a:ext>
            </a:extLst>
          </p:cNvPr>
          <p:cNvGrpSpPr/>
          <p:nvPr/>
        </p:nvGrpSpPr>
        <p:grpSpPr>
          <a:xfrm>
            <a:off x="686227" y="4419343"/>
            <a:ext cx="606366" cy="606348"/>
            <a:chOff x="686227" y="3450079"/>
            <a:chExt cx="606366" cy="606348"/>
          </a:xfrm>
        </p:grpSpPr>
        <p:sp>
          <p:nvSpPr>
            <p:cNvPr id="68" name="Oval 67">
              <a:extLst>
                <a:ext uri="{FF2B5EF4-FFF2-40B4-BE49-F238E27FC236}">
                  <a16:creationId xmlns:a16="http://schemas.microsoft.com/office/drawing/2014/main" id="{D96DDE7F-A5F1-4B45-96D9-BEEECFCB2501}"/>
                </a:ext>
              </a:extLst>
            </p:cNvPr>
            <p:cNvSpPr/>
            <p:nvPr/>
          </p:nvSpPr>
          <p:spPr bwMode="auto">
            <a:xfrm>
              <a:off x="686227" y="3450079"/>
              <a:ext cx="606366" cy="606348"/>
            </a:xfrm>
            <a:prstGeom prst="ellipse">
              <a:avLst/>
            </a:prstGeom>
            <a:noFill/>
            <a:ln w="31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Oval 68">
              <a:extLst>
                <a:ext uri="{FF2B5EF4-FFF2-40B4-BE49-F238E27FC236}">
                  <a16:creationId xmlns:a16="http://schemas.microsoft.com/office/drawing/2014/main" id="{41600017-A7C4-4BF8-B0AE-BC2EEE47567C}"/>
                </a:ext>
              </a:extLst>
            </p:cNvPr>
            <p:cNvSpPr/>
            <p:nvPr/>
          </p:nvSpPr>
          <p:spPr bwMode="auto">
            <a:xfrm>
              <a:off x="730155" y="3494006"/>
              <a:ext cx="518509" cy="518493"/>
            </a:xfrm>
            <a:prstGeom prst="ellipse">
              <a:avLst/>
            </a:prstGeom>
            <a:solidFill>
              <a:schemeClr val="bg1"/>
            </a:solidFill>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45FCCAC2-01C0-4C13-A3DA-B824A1AC1A5F}"/>
              </a:ext>
            </a:extLst>
          </p:cNvPr>
          <p:cNvGrpSpPr/>
          <p:nvPr/>
        </p:nvGrpSpPr>
        <p:grpSpPr>
          <a:xfrm>
            <a:off x="686227" y="5313423"/>
            <a:ext cx="606366" cy="606348"/>
            <a:chOff x="686227" y="3450079"/>
            <a:chExt cx="606366" cy="606348"/>
          </a:xfrm>
        </p:grpSpPr>
        <p:sp>
          <p:nvSpPr>
            <p:cNvPr id="75" name="Oval 74">
              <a:extLst>
                <a:ext uri="{FF2B5EF4-FFF2-40B4-BE49-F238E27FC236}">
                  <a16:creationId xmlns:a16="http://schemas.microsoft.com/office/drawing/2014/main" id="{884A1608-44BC-46B8-BDDD-03064A0F0A80}"/>
                </a:ext>
              </a:extLst>
            </p:cNvPr>
            <p:cNvSpPr/>
            <p:nvPr/>
          </p:nvSpPr>
          <p:spPr bwMode="auto">
            <a:xfrm>
              <a:off x="686227" y="3450079"/>
              <a:ext cx="606366" cy="606348"/>
            </a:xfrm>
            <a:prstGeom prst="ellipse">
              <a:avLst/>
            </a:prstGeom>
            <a:noFill/>
            <a:ln w="31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6" name="Oval 75">
              <a:extLst>
                <a:ext uri="{FF2B5EF4-FFF2-40B4-BE49-F238E27FC236}">
                  <a16:creationId xmlns:a16="http://schemas.microsoft.com/office/drawing/2014/main" id="{EEE36D68-C558-428C-9127-02794A9276BD}"/>
                </a:ext>
              </a:extLst>
            </p:cNvPr>
            <p:cNvSpPr/>
            <p:nvPr/>
          </p:nvSpPr>
          <p:spPr bwMode="auto">
            <a:xfrm>
              <a:off x="730155" y="3494006"/>
              <a:ext cx="518509" cy="518493"/>
            </a:xfrm>
            <a:prstGeom prst="ellipse">
              <a:avLst/>
            </a:prstGeom>
            <a:solidFill>
              <a:schemeClr val="bg1"/>
            </a:solidFill>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47" name="Freeform 13" title="Icon of a cloud">
            <a:extLst>
              <a:ext uri="{FF2B5EF4-FFF2-40B4-BE49-F238E27FC236}">
                <a16:creationId xmlns:a16="http://schemas.microsoft.com/office/drawing/2014/main" id="{007A96BD-E408-4BCF-B889-8C6C78C919B7}"/>
              </a:ext>
            </a:extLst>
          </p:cNvPr>
          <p:cNvSpPr>
            <a:spLocks noChangeAspect="1"/>
          </p:cNvSpPr>
          <p:nvPr/>
        </p:nvSpPr>
        <p:spPr bwMode="auto">
          <a:xfrm>
            <a:off x="791237" y="4613807"/>
            <a:ext cx="396347" cy="21742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48" name="Database_EFC7" title="Icon of a cylinder">
            <a:extLst>
              <a:ext uri="{FF2B5EF4-FFF2-40B4-BE49-F238E27FC236}">
                <a16:creationId xmlns:a16="http://schemas.microsoft.com/office/drawing/2014/main" id="{0C9547A0-1682-467A-848C-249A4F896690}"/>
              </a:ext>
            </a:extLst>
          </p:cNvPr>
          <p:cNvSpPr>
            <a:spLocks noChangeAspect="1" noEditPoints="1"/>
          </p:cNvSpPr>
          <p:nvPr/>
        </p:nvSpPr>
        <p:spPr bwMode="auto">
          <a:xfrm>
            <a:off x="875620" y="5468688"/>
            <a:ext cx="227581" cy="29581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130024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5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Wrapping Up</a:t>
            </a:r>
          </a:p>
        </p:txBody>
      </p:sp>
    </p:spTree>
    <p:extLst>
      <p:ext uri="{BB962C8B-B14F-4D97-AF65-F5344CB8AC3E}">
        <p14:creationId xmlns:p14="http://schemas.microsoft.com/office/powerpoint/2010/main" val="117726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C00DCB4-0D48-4E22-8148-3AB4FFFEA476}"/>
              </a:ext>
            </a:extLst>
          </p:cNvPr>
          <p:cNvGraphicFramePr>
            <a:graphicFrameLocks noChangeAspect="1"/>
          </p:cNvGraphicFramePr>
          <p:nvPr>
            <p:custDataLst>
              <p:tags r:id="rId2"/>
            </p:custDataLst>
            <p:extLst>
              <p:ext uri="{D42A27DB-BD31-4B8C-83A1-F6EECF244321}">
                <p14:modId xmlns:p14="http://schemas.microsoft.com/office/powerpoint/2010/main" val="41373997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66" name="think-cell Slide" r:id="rId4" imgW="425" imgH="424" progId="TCLayout.ActiveDocument.1">
                  <p:embed/>
                </p:oleObj>
              </mc:Choice>
              <mc:Fallback>
                <p:oleObj name="think-cell Slide" r:id="rId4" imgW="425" imgH="424" progId="TCLayout.ActiveDocument.1">
                  <p:embed/>
                  <p:pic>
                    <p:nvPicPr>
                      <p:cNvPr id="2" name="Object 1" hidden="1">
                        <a:extLst>
                          <a:ext uri="{FF2B5EF4-FFF2-40B4-BE49-F238E27FC236}">
                            <a16:creationId xmlns:a16="http://schemas.microsoft.com/office/drawing/2014/main" id="{AC00DCB4-0D48-4E22-8148-3AB4FFFEA47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F57CDE9-791E-4CB3-98F1-55FAD7548F66}"/>
              </a:ext>
            </a:extLst>
          </p:cNvPr>
          <p:cNvSpPr>
            <a:spLocks noGrp="1"/>
          </p:cNvSpPr>
          <p:nvPr>
            <p:ph type="title"/>
          </p:nvPr>
        </p:nvSpPr>
        <p:spPr/>
        <p:txBody>
          <a:bodyPr/>
          <a:lstStyle/>
          <a:p>
            <a:r>
              <a:rPr lang="en-US"/>
              <a:t>In Review</a:t>
            </a:r>
          </a:p>
        </p:txBody>
      </p:sp>
      <p:sp>
        <p:nvSpPr>
          <p:cNvPr id="7" name="Rectangle 6">
            <a:extLst>
              <a:ext uri="{FF2B5EF4-FFF2-40B4-BE49-F238E27FC236}">
                <a16:creationId xmlns:a16="http://schemas.microsoft.com/office/drawing/2014/main" id="{3C4F4C8A-1111-4706-8EA0-13A791A68F34}"/>
              </a:ext>
            </a:extLst>
          </p:cNvPr>
          <p:cNvSpPr/>
          <p:nvPr/>
        </p:nvSpPr>
        <p:spPr>
          <a:xfrm>
            <a:off x="1088021" y="1308231"/>
            <a:ext cx="4978108" cy="494625"/>
          </a:xfrm>
          <a:prstGeom prst="rect">
            <a:avLst/>
          </a:prstGeom>
          <a:solidFill>
            <a:schemeClr val="bg1"/>
          </a:solidFill>
        </p:spPr>
        <p:txBody>
          <a:bodyPr wrap="square" lIns="182880" tIns="0" rIns="0" bIns="0">
            <a:noAutofit/>
          </a:bodyPr>
          <a:lstStyle/>
          <a:p>
            <a:endParaRPr lang="en-IN" sz="2800">
              <a:latin typeface="Segoe UI Light" panose="020B0502040204020203"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DFE2D23B-5D71-4AE4-957D-7ADFDE346F13}"/>
              </a:ext>
            </a:extLst>
          </p:cNvPr>
          <p:cNvSpPr/>
          <p:nvPr/>
        </p:nvSpPr>
        <p:spPr>
          <a:xfrm>
            <a:off x="1005451" y="1692723"/>
            <a:ext cx="10530785" cy="430887"/>
          </a:xfrm>
          <a:prstGeom prst="rect">
            <a:avLst/>
          </a:prstGeom>
          <a:noFill/>
        </p:spPr>
        <p:txBody>
          <a:bodyPr wrap="square" lIns="0" tIns="0" rIns="0" bIns="0" anchor="ctr">
            <a:spAutoFit/>
          </a:bodyPr>
          <a:lstStyle/>
          <a:p>
            <a:pPr marL="122237">
              <a:spcBef>
                <a:spcPts val="1200"/>
              </a:spcBef>
            </a:pPr>
            <a:r>
              <a:rPr lang="en-US" sz="2800">
                <a:cs typeface="Segoe UI Light" panose="020B0502040204020203" pitchFamily="34" charset="0"/>
              </a:rPr>
              <a:t>Organizations and Users are adopting cloud marketplaces</a:t>
            </a:r>
            <a:endParaRPr lang="en-IN" sz="2800">
              <a:cs typeface="Segoe UI Light" panose="020B0502040204020203" pitchFamily="34" charset="0"/>
            </a:endParaRPr>
          </a:p>
        </p:txBody>
      </p:sp>
      <p:sp>
        <p:nvSpPr>
          <p:cNvPr id="18" name="Rectangle 17">
            <a:extLst>
              <a:ext uri="{FF2B5EF4-FFF2-40B4-BE49-F238E27FC236}">
                <a16:creationId xmlns:a16="http://schemas.microsoft.com/office/drawing/2014/main" id="{317920B3-A5EB-4647-B241-4989DD0276A1}"/>
              </a:ext>
            </a:extLst>
          </p:cNvPr>
          <p:cNvSpPr/>
          <p:nvPr/>
        </p:nvSpPr>
        <p:spPr>
          <a:xfrm>
            <a:off x="1005451" y="2703846"/>
            <a:ext cx="10530785" cy="430887"/>
          </a:xfrm>
          <a:prstGeom prst="rect">
            <a:avLst/>
          </a:prstGeom>
          <a:noFill/>
        </p:spPr>
        <p:txBody>
          <a:bodyPr wrap="square" lIns="0" tIns="0" rIns="0" bIns="0" anchor="ctr">
            <a:spAutoFit/>
          </a:bodyPr>
          <a:lstStyle/>
          <a:p>
            <a:pPr marL="122237">
              <a:spcBef>
                <a:spcPts val="1200"/>
              </a:spcBef>
            </a:pPr>
            <a:r>
              <a:rPr lang="en-US" sz="2800" dirty="0">
                <a:cs typeface="Segoe UI Light" panose="020B0502040204020203" pitchFamily="34" charset="0"/>
              </a:rPr>
              <a:t>Marketplace is a unique opportunity for ISVs and SIs</a:t>
            </a:r>
            <a:endParaRPr lang="en-IN" sz="2800" dirty="0">
              <a:cs typeface="Segoe UI Light" panose="020B0502040204020203" pitchFamily="34" charset="0"/>
            </a:endParaRPr>
          </a:p>
        </p:txBody>
      </p:sp>
      <p:sp>
        <p:nvSpPr>
          <p:cNvPr id="19" name="Rectangle 18">
            <a:extLst>
              <a:ext uri="{FF2B5EF4-FFF2-40B4-BE49-F238E27FC236}">
                <a16:creationId xmlns:a16="http://schemas.microsoft.com/office/drawing/2014/main" id="{167DA92D-BBFA-43B8-B8E7-CCEB2F72AD96}"/>
              </a:ext>
            </a:extLst>
          </p:cNvPr>
          <p:cNvSpPr/>
          <p:nvPr/>
        </p:nvSpPr>
        <p:spPr>
          <a:xfrm>
            <a:off x="1005451" y="3714969"/>
            <a:ext cx="10530785" cy="430887"/>
          </a:xfrm>
          <a:prstGeom prst="rect">
            <a:avLst/>
          </a:prstGeom>
          <a:noFill/>
        </p:spPr>
        <p:txBody>
          <a:bodyPr wrap="square" lIns="0" tIns="0" rIns="0" bIns="0" anchor="ctr">
            <a:spAutoFit/>
          </a:bodyPr>
          <a:lstStyle/>
          <a:p>
            <a:pPr marL="122237">
              <a:spcBef>
                <a:spcPts val="1200"/>
              </a:spcBef>
            </a:pPr>
            <a:r>
              <a:rPr lang="en-US" sz="2800" dirty="0">
                <a:cs typeface="Segoe UI Light" panose="020B0502040204020203" pitchFamily="34" charset="0"/>
              </a:rPr>
              <a:t>Partners can List, Trial, or Transact in marketplace</a:t>
            </a:r>
            <a:endParaRPr lang="en-IN" sz="2800" dirty="0">
              <a:cs typeface="Segoe UI Light" panose="020B0502040204020203" pitchFamily="34" charset="0"/>
            </a:endParaRPr>
          </a:p>
        </p:txBody>
      </p:sp>
      <p:sp>
        <p:nvSpPr>
          <p:cNvPr id="20" name="Rectangle 19">
            <a:extLst>
              <a:ext uri="{FF2B5EF4-FFF2-40B4-BE49-F238E27FC236}">
                <a16:creationId xmlns:a16="http://schemas.microsoft.com/office/drawing/2014/main" id="{4BFDB5F4-6EED-4036-A17A-90E504911E55}"/>
              </a:ext>
            </a:extLst>
          </p:cNvPr>
          <p:cNvSpPr/>
          <p:nvPr/>
        </p:nvSpPr>
        <p:spPr>
          <a:xfrm>
            <a:off x="1005451" y="4787272"/>
            <a:ext cx="10530785" cy="861774"/>
          </a:xfrm>
          <a:prstGeom prst="rect">
            <a:avLst/>
          </a:prstGeom>
          <a:noFill/>
        </p:spPr>
        <p:txBody>
          <a:bodyPr wrap="square" lIns="0" tIns="0" rIns="0" bIns="0" anchor="ctr">
            <a:spAutoFit/>
          </a:bodyPr>
          <a:lstStyle/>
          <a:p>
            <a:pPr marL="122237">
              <a:spcBef>
                <a:spcPts val="1200"/>
              </a:spcBef>
            </a:pPr>
            <a:r>
              <a:rPr lang="en-US" sz="2800">
                <a:cs typeface="Segoe UI Light" panose="020B0502040204020203" pitchFamily="34" charset="0"/>
              </a:rPr>
              <a:t>Marketplace is evolving with continued investments addressing new audiences, offer types and more commerce scenarios</a:t>
            </a:r>
            <a:endParaRPr lang="en-IN" sz="2800">
              <a:cs typeface="Segoe UI Light" panose="020B0502040204020203" pitchFamily="34" charset="0"/>
            </a:endParaRPr>
          </a:p>
        </p:txBody>
      </p:sp>
      <p:sp>
        <p:nvSpPr>
          <p:cNvPr id="13" name="Rectangle 12">
            <a:extLst>
              <a:ext uri="{FF2B5EF4-FFF2-40B4-BE49-F238E27FC236}">
                <a16:creationId xmlns:a16="http://schemas.microsoft.com/office/drawing/2014/main" id="{E7017F8E-68B4-48E7-930C-A9C7D4154D95}"/>
              </a:ext>
            </a:extLst>
          </p:cNvPr>
          <p:cNvSpPr/>
          <p:nvPr/>
        </p:nvSpPr>
        <p:spPr>
          <a:xfrm flipH="1">
            <a:off x="-1" y="1433632"/>
            <a:ext cx="763676" cy="4835405"/>
          </a:xfrm>
          <a:custGeom>
            <a:avLst/>
            <a:gdLst>
              <a:gd name="connsiteX0" fmla="*/ 0 w 9964882"/>
              <a:gd name="connsiteY0" fmla="*/ 0 h 715588"/>
              <a:gd name="connsiteX1" fmla="*/ 9964882 w 9964882"/>
              <a:gd name="connsiteY1" fmla="*/ 0 h 715588"/>
              <a:gd name="connsiteX2" fmla="*/ 9964882 w 9964882"/>
              <a:gd name="connsiteY2" fmla="*/ 715588 h 715588"/>
              <a:gd name="connsiteX3" fmla="*/ 0 w 9964882"/>
              <a:gd name="connsiteY3" fmla="*/ 715588 h 715588"/>
              <a:gd name="connsiteX4" fmla="*/ 0 w 9964882"/>
              <a:gd name="connsiteY4" fmla="*/ 0 h 715588"/>
              <a:gd name="connsiteX0" fmla="*/ 0 w 9964882"/>
              <a:gd name="connsiteY0" fmla="*/ 715588 h 807028"/>
              <a:gd name="connsiteX1" fmla="*/ 0 w 9964882"/>
              <a:gd name="connsiteY1" fmla="*/ 0 h 807028"/>
              <a:gd name="connsiteX2" fmla="*/ 9964882 w 9964882"/>
              <a:gd name="connsiteY2" fmla="*/ 0 h 807028"/>
              <a:gd name="connsiteX3" fmla="*/ 9964882 w 9964882"/>
              <a:gd name="connsiteY3" fmla="*/ 715588 h 807028"/>
              <a:gd name="connsiteX4" fmla="*/ 91440 w 9964882"/>
              <a:gd name="connsiteY4" fmla="*/ 807028 h 807028"/>
              <a:gd name="connsiteX0" fmla="*/ 0 w 9964882"/>
              <a:gd name="connsiteY0" fmla="*/ 715588 h 715588"/>
              <a:gd name="connsiteX1" fmla="*/ 0 w 9964882"/>
              <a:gd name="connsiteY1" fmla="*/ 0 h 715588"/>
              <a:gd name="connsiteX2" fmla="*/ 9964882 w 9964882"/>
              <a:gd name="connsiteY2" fmla="*/ 0 h 715588"/>
              <a:gd name="connsiteX3" fmla="*/ 9964882 w 9964882"/>
              <a:gd name="connsiteY3" fmla="*/ 715588 h 715588"/>
              <a:gd name="connsiteX0" fmla="*/ 0 w 9964882"/>
              <a:gd name="connsiteY0" fmla="*/ 715588 h 715588"/>
              <a:gd name="connsiteX1" fmla="*/ 0 w 9964882"/>
              <a:gd name="connsiteY1" fmla="*/ 0 h 715588"/>
              <a:gd name="connsiteX2" fmla="*/ 9964882 w 9964882"/>
              <a:gd name="connsiteY2" fmla="*/ 0 h 715588"/>
            </a:gdLst>
            <a:ahLst/>
            <a:cxnLst>
              <a:cxn ang="0">
                <a:pos x="connsiteX0" y="connsiteY0"/>
              </a:cxn>
              <a:cxn ang="0">
                <a:pos x="connsiteX1" y="connsiteY1"/>
              </a:cxn>
              <a:cxn ang="0">
                <a:pos x="connsiteX2" y="connsiteY2"/>
              </a:cxn>
            </a:cxnLst>
            <a:rect l="l" t="t" r="r" b="b"/>
            <a:pathLst>
              <a:path w="9964882" h="715588">
                <a:moveTo>
                  <a:pt x="0" y="715588"/>
                </a:moveTo>
                <a:lnTo>
                  <a:pt x="0" y="0"/>
                </a:lnTo>
                <a:lnTo>
                  <a:pt x="9964882" y="0"/>
                </a:lnTo>
              </a:path>
            </a:pathLst>
          </a:custGeom>
          <a:ln w="6350">
            <a:solidFill>
              <a:schemeClr val="tx1"/>
            </a:solidFill>
            <a:headEnd type="oval"/>
            <a:tailEnd type="none"/>
          </a:ln>
        </p:spPr>
        <p:txBody>
          <a:bodyPr wrap="square" lIns="548640" tIns="45720" rIns="91440" bIns="45720" anchor="t">
            <a:noAutofit/>
          </a:bodyPr>
          <a:lstStyle/>
          <a:p>
            <a:endParaRPr lang="en-US" sz="2400"/>
          </a:p>
        </p:txBody>
      </p:sp>
      <p:grpSp>
        <p:nvGrpSpPr>
          <p:cNvPr id="10" name="Group 9">
            <a:extLst>
              <a:ext uri="{FF2B5EF4-FFF2-40B4-BE49-F238E27FC236}">
                <a16:creationId xmlns:a16="http://schemas.microsoft.com/office/drawing/2014/main" id="{C89F616E-00C9-4C6E-B780-10878AF9C040}"/>
              </a:ext>
            </a:extLst>
          </p:cNvPr>
          <p:cNvGrpSpPr/>
          <p:nvPr/>
        </p:nvGrpSpPr>
        <p:grpSpPr>
          <a:xfrm>
            <a:off x="658361" y="1802856"/>
            <a:ext cx="210628" cy="210623"/>
            <a:chOff x="2580616" y="3188412"/>
            <a:chExt cx="80160" cy="80158"/>
          </a:xfrm>
        </p:grpSpPr>
        <p:sp>
          <p:nvSpPr>
            <p:cNvPr id="11" name="Oval 10">
              <a:extLst>
                <a:ext uri="{FF2B5EF4-FFF2-40B4-BE49-F238E27FC236}">
                  <a16:creationId xmlns:a16="http://schemas.microsoft.com/office/drawing/2014/main" id="{4A151CBC-238F-4A31-876B-29B3A20FFEF9}"/>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 name="Oval 11">
              <a:extLst>
                <a:ext uri="{FF2B5EF4-FFF2-40B4-BE49-F238E27FC236}">
                  <a16:creationId xmlns:a16="http://schemas.microsoft.com/office/drawing/2014/main" id="{013EB0DE-C31E-41BF-A56F-E03EF71D4435}"/>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824694D-3D8B-4BF4-B4C5-E26B949DA774}"/>
              </a:ext>
            </a:extLst>
          </p:cNvPr>
          <p:cNvGrpSpPr/>
          <p:nvPr/>
        </p:nvGrpSpPr>
        <p:grpSpPr>
          <a:xfrm>
            <a:off x="658361" y="2813661"/>
            <a:ext cx="210628" cy="210623"/>
            <a:chOff x="2580616" y="3188412"/>
            <a:chExt cx="80160" cy="80158"/>
          </a:xfrm>
        </p:grpSpPr>
        <p:sp>
          <p:nvSpPr>
            <p:cNvPr id="16" name="Oval 15">
              <a:extLst>
                <a:ext uri="{FF2B5EF4-FFF2-40B4-BE49-F238E27FC236}">
                  <a16:creationId xmlns:a16="http://schemas.microsoft.com/office/drawing/2014/main" id="{A151CCF5-7BC8-49A9-9FDD-51F7D14641B2}"/>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 name="Oval 16">
              <a:extLst>
                <a:ext uri="{FF2B5EF4-FFF2-40B4-BE49-F238E27FC236}">
                  <a16:creationId xmlns:a16="http://schemas.microsoft.com/office/drawing/2014/main" id="{C91E851D-C4EC-4FEF-A0B4-C5C7535AEB0A}"/>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C8CEFE9-BA75-4627-91AC-284E48505BA3}"/>
              </a:ext>
            </a:extLst>
          </p:cNvPr>
          <p:cNvGrpSpPr/>
          <p:nvPr/>
        </p:nvGrpSpPr>
        <p:grpSpPr>
          <a:xfrm>
            <a:off x="658361" y="3824466"/>
            <a:ext cx="210628" cy="210623"/>
            <a:chOff x="2580616" y="3188412"/>
            <a:chExt cx="80160" cy="80158"/>
          </a:xfrm>
        </p:grpSpPr>
        <p:sp>
          <p:nvSpPr>
            <p:cNvPr id="26" name="Oval 25">
              <a:extLst>
                <a:ext uri="{FF2B5EF4-FFF2-40B4-BE49-F238E27FC236}">
                  <a16:creationId xmlns:a16="http://schemas.microsoft.com/office/drawing/2014/main" id="{E1AEBEE4-6812-446B-A6F4-68F88E66F096}"/>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 name="Oval 26">
              <a:extLst>
                <a:ext uri="{FF2B5EF4-FFF2-40B4-BE49-F238E27FC236}">
                  <a16:creationId xmlns:a16="http://schemas.microsoft.com/office/drawing/2014/main" id="{DF42E5D6-2C78-43BB-9ECB-5A04E7AF67EB}"/>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CBE3FC03-5EAC-4E0B-94F5-74BC7549FDA2}"/>
              </a:ext>
            </a:extLst>
          </p:cNvPr>
          <p:cNvGrpSpPr/>
          <p:nvPr/>
        </p:nvGrpSpPr>
        <p:grpSpPr>
          <a:xfrm>
            <a:off x="658361" y="4835270"/>
            <a:ext cx="210628" cy="210623"/>
            <a:chOff x="2580616" y="3188412"/>
            <a:chExt cx="80160" cy="80158"/>
          </a:xfrm>
        </p:grpSpPr>
        <p:sp>
          <p:nvSpPr>
            <p:cNvPr id="29" name="Oval 28">
              <a:extLst>
                <a:ext uri="{FF2B5EF4-FFF2-40B4-BE49-F238E27FC236}">
                  <a16:creationId xmlns:a16="http://schemas.microsoft.com/office/drawing/2014/main" id="{854F75A7-D89F-493F-8C59-FB172280E2DA}"/>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Oval 29">
              <a:extLst>
                <a:ext uri="{FF2B5EF4-FFF2-40B4-BE49-F238E27FC236}">
                  <a16:creationId xmlns:a16="http://schemas.microsoft.com/office/drawing/2014/main" id="{919ACF0D-F381-400D-B43A-BB0384DA697D}"/>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13016936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Object 32" hidden="1">
            <a:extLst>
              <a:ext uri="{FF2B5EF4-FFF2-40B4-BE49-F238E27FC236}">
                <a16:creationId xmlns:a16="http://schemas.microsoft.com/office/drawing/2014/main" id="{5D3F0E63-646F-4B99-B448-8B97044407A1}"/>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90" name="think-cell Slide" r:id="rId5" imgW="425" imgH="424" progId="TCLayout.ActiveDocument.1">
                  <p:embed/>
                </p:oleObj>
              </mc:Choice>
              <mc:Fallback>
                <p:oleObj name="think-cell Slide" r:id="rId5" imgW="425" imgH="424" progId="TCLayout.ActiveDocument.1">
                  <p:embed/>
                  <p:pic>
                    <p:nvPicPr>
                      <p:cNvPr id="33" name="Object 32" hidden="1">
                        <a:extLst>
                          <a:ext uri="{FF2B5EF4-FFF2-40B4-BE49-F238E27FC236}">
                            <a16:creationId xmlns:a16="http://schemas.microsoft.com/office/drawing/2014/main" id="{5D3F0E63-646F-4B99-B448-8B97044407A1}"/>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241EFD80-8BD7-4E43-BBC1-1453DE486B04}"/>
              </a:ext>
            </a:extLst>
          </p:cNvPr>
          <p:cNvSpPr/>
          <p:nvPr/>
        </p:nvSpPr>
        <p:spPr bwMode="auto">
          <a:xfrm>
            <a:off x="584200" y="2143432"/>
            <a:ext cx="1932424" cy="17058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3716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32472" fontAlgn="base">
              <a:spcBef>
                <a:spcPts val="600"/>
              </a:spcBef>
              <a:spcAft>
                <a:spcPct val="0"/>
              </a:spcAft>
              <a:defRPr/>
            </a:pPr>
            <a:r>
              <a:rPr lang="en-GB" sz="2000">
                <a:solidFill>
                  <a:schemeClr val="accent3"/>
                </a:solidFill>
                <a:latin typeface="+mj-lt"/>
                <a:ea typeface="Segoe UI" pitchFamily="34" charset="0"/>
                <a:cs typeface="Segoe UI" pitchFamily="34" charset="0"/>
              </a:rPr>
              <a:t>Learn</a:t>
            </a:r>
            <a:r>
              <a:rPr lang="en-GB" sz="2000">
                <a:solidFill>
                  <a:schemeClr val="accent3"/>
                </a:solidFill>
                <a:ea typeface="Segoe UI" pitchFamily="34" charset="0"/>
                <a:cs typeface="Segoe UI" pitchFamily="34" charset="0"/>
              </a:rPr>
              <a:t> </a:t>
            </a:r>
          </a:p>
          <a:p>
            <a:pPr lvl="0" algn="ctr" defTabSz="932472" fontAlgn="base">
              <a:spcBef>
                <a:spcPts val="600"/>
              </a:spcBef>
              <a:spcAft>
                <a:spcPct val="0"/>
              </a:spcAft>
              <a:defRPr/>
            </a:pPr>
            <a:r>
              <a:rPr lang="en-GB">
                <a:solidFill>
                  <a:schemeClr val="tx1"/>
                </a:solidFill>
                <a:ea typeface="Segoe UI" pitchFamily="34" charset="0"/>
                <a:cs typeface="Segoe UI" pitchFamily="34" charset="0"/>
              </a:rPr>
              <a:t>Read </a:t>
            </a:r>
            <a:r>
              <a:rPr lang="en-GB">
                <a:solidFill>
                  <a:schemeClr val="tx1"/>
                </a:solidFill>
                <a:ea typeface="Segoe UI" pitchFamily="34" charset="0"/>
                <a:cs typeface="Segoe UI" pitchFamily="34" charset="0"/>
                <a:hlinkClick r:id="rId7"/>
              </a:rPr>
              <a:t>Marketplace Publisher Guide</a:t>
            </a:r>
            <a:r>
              <a:rPr lang="en-GB">
                <a:solidFill>
                  <a:schemeClr val="tx1"/>
                </a:solidFill>
                <a:ea typeface="Segoe UI" pitchFamily="34" charset="0"/>
                <a:cs typeface="Segoe UI" pitchFamily="34" charset="0"/>
              </a:rPr>
              <a:t> </a:t>
            </a:r>
            <a:endParaRPr kumimoji="0" lang="en-IN"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70C4094-1007-4D29-937D-A957E279BE3F}"/>
              </a:ext>
            </a:extLst>
          </p:cNvPr>
          <p:cNvSpPr/>
          <p:nvPr/>
        </p:nvSpPr>
        <p:spPr bwMode="auto">
          <a:xfrm>
            <a:off x="2856740" y="2157625"/>
            <a:ext cx="1932424" cy="17058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3716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32472" fontAlgn="base">
              <a:spcBef>
                <a:spcPts val="600"/>
              </a:spcBef>
              <a:spcAft>
                <a:spcPct val="0"/>
              </a:spcAft>
              <a:defRPr/>
            </a:pPr>
            <a:r>
              <a:rPr lang="en-GB" sz="2000">
                <a:solidFill>
                  <a:schemeClr val="accent3"/>
                </a:solidFill>
                <a:latin typeface="+mj-lt"/>
                <a:cs typeface="Segoe UI" pitchFamily="34" charset="0"/>
              </a:rPr>
              <a:t>Apply </a:t>
            </a:r>
          </a:p>
          <a:p>
            <a:pPr lvl="0" algn="ctr" defTabSz="932472" fontAlgn="base">
              <a:spcBef>
                <a:spcPts val="600"/>
              </a:spcBef>
              <a:spcAft>
                <a:spcPct val="0"/>
              </a:spcAft>
              <a:defRPr/>
            </a:pPr>
            <a:r>
              <a:rPr lang="en-US">
                <a:solidFill>
                  <a:schemeClr val="tx1"/>
                </a:solidFill>
                <a:ea typeface="Segoe UI" pitchFamily="34" charset="0"/>
                <a:cs typeface="Segoe UI" pitchFamily="34" charset="0"/>
              </a:rPr>
              <a:t>Submit to </a:t>
            </a:r>
            <a:r>
              <a:rPr lang="en-US">
                <a:solidFill>
                  <a:schemeClr val="tx1"/>
                </a:solidFill>
                <a:ea typeface="Segoe UI" pitchFamily="34" charset="0"/>
                <a:cs typeface="Segoe UI" pitchFamily="34" charset="0"/>
                <a:hlinkClick r:id="rId8"/>
              </a:rPr>
              <a:t>Azure Marketplace</a:t>
            </a:r>
            <a:r>
              <a:rPr lang="en-US">
                <a:solidFill>
                  <a:schemeClr val="tx1"/>
                </a:solidFill>
                <a:ea typeface="Segoe UI" pitchFamily="34" charset="0"/>
                <a:cs typeface="Segoe UI" pitchFamily="34" charset="0"/>
              </a:rPr>
              <a:t> or </a:t>
            </a:r>
            <a:r>
              <a:rPr lang="en-US">
                <a:solidFill>
                  <a:schemeClr val="tx1"/>
                </a:solidFill>
                <a:ea typeface="Segoe UI" pitchFamily="34" charset="0"/>
                <a:cs typeface="Segoe UI" pitchFamily="34" charset="0"/>
                <a:hlinkClick r:id="rId9"/>
              </a:rPr>
              <a:t>AppSource</a:t>
            </a:r>
            <a:endParaRPr kumimoji="0" lang="en-IN"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E5398F2-9AB3-4D57-BEB4-EE1847336A51}"/>
              </a:ext>
            </a:extLst>
          </p:cNvPr>
          <p:cNvSpPr/>
          <p:nvPr/>
        </p:nvSpPr>
        <p:spPr bwMode="auto">
          <a:xfrm>
            <a:off x="5129280" y="2157625"/>
            <a:ext cx="1932424" cy="17058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3716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932472" fontAlgn="base">
              <a:spcBef>
                <a:spcPts val="600"/>
              </a:spcBef>
              <a:spcAft>
                <a:spcPct val="0"/>
              </a:spcAft>
              <a:defRPr/>
            </a:pPr>
            <a:r>
              <a:rPr lang="en-GB" sz="2000">
                <a:solidFill>
                  <a:schemeClr val="accent3"/>
                </a:solidFill>
                <a:latin typeface="+mj-lt"/>
                <a:cs typeface="Segoe UI" pitchFamily="34" charset="0"/>
              </a:rPr>
              <a:t>Create</a:t>
            </a:r>
            <a:r>
              <a:rPr lang="en-GB" sz="2000">
                <a:solidFill>
                  <a:schemeClr val="accent3"/>
                </a:solidFill>
                <a:ea typeface="Segoe UI" pitchFamily="34" charset="0"/>
                <a:cs typeface="Segoe UI" pitchFamily="34" charset="0"/>
              </a:rPr>
              <a:t> </a:t>
            </a:r>
          </a:p>
          <a:p>
            <a:pPr lvl="0" algn="ctr" defTabSz="932472" fontAlgn="base">
              <a:spcBef>
                <a:spcPts val="600"/>
              </a:spcBef>
              <a:spcAft>
                <a:spcPct val="0"/>
              </a:spcAft>
              <a:defRPr/>
            </a:pPr>
            <a:r>
              <a:rPr lang="en-US">
                <a:solidFill>
                  <a:schemeClr val="tx1"/>
                </a:solidFill>
                <a:ea typeface="Segoe UI" pitchFamily="34" charset="0"/>
                <a:cs typeface="Segoe UI" pitchFamily="34" charset="0"/>
              </a:rPr>
              <a:t>Register as a publisher and build the offer</a:t>
            </a:r>
            <a:endParaRPr kumimoji="0" lang="en-IN"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1A440C5-B6AD-47FF-8821-9A5AEAD9A233}"/>
              </a:ext>
            </a:extLst>
          </p:cNvPr>
          <p:cNvSpPr/>
          <p:nvPr/>
        </p:nvSpPr>
        <p:spPr bwMode="auto">
          <a:xfrm>
            <a:off x="7401820" y="2157625"/>
            <a:ext cx="1932424" cy="17058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3716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ts val="600"/>
              </a:spcBef>
              <a:spcAft>
                <a:spcPct val="0"/>
              </a:spcAft>
              <a:defRPr/>
            </a:pPr>
            <a:r>
              <a:rPr lang="en-GB" sz="2000">
                <a:solidFill>
                  <a:schemeClr val="accent3"/>
                </a:solidFill>
                <a:latin typeface="+mj-lt"/>
                <a:cs typeface="Segoe UI" pitchFamily="34" charset="0"/>
              </a:rPr>
              <a:t>Publish</a:t>
            </a:r>
          </a:p>
          <a:p>
            <a:pPr algn="ctr" defTabSz="932472" fontAlgn="base">
              <a:spcBef>
                <a:spcPts val="600"/>
              </a:spcBef>
              <a:spcAft>
                <a:spcPct val="0"/>
              </a:spcAft>
              <a:defRPr/>
            </a:pPr>
            <a:r>
              <a:rPr lang="en-US">
                <a:solidFill>
                  <a:schemeClr val="tx1"/>
                </a:solidFill>
                <a:ea typeface="Segoe UI" pitchFamily="34" charset="0"/>
                <a:cs typeface="Segoe UI" pitchFamily="34" charset="0"/>
              </a:rPr>
              <a:t>Preview, test, </a:t>
            </a:r>
          </a:p>
          <a:p>
            <a:pPr algn="ctr" defTabSz="932472" fontAlgn="base">
              <a:spcBef>
                <a:spcPts val="600"/>
              </a:spcBef>
              <a:spcAft>
                <a:spcPct val="0"/>
              </a:spcAft>
              <a:defRPr/>
            </a:pPr>
            <a:r>
              <a:rPr lang="en-US">
                <a:solidFill>
                  <a:schemeClr val="tx1"/>
                </a:solidFill>
                <a:ea typeface="Segoe UI" pitchFamily="34" charset="0"/>
                <a:cs typeface="Segoe UI" pitchFamily="34" charset="0"/>
              </a:rPr>
              <a:t>and go live</a:t>
            </a:r>
            <a:endParaRPr kumimoji="0" lang="en-IN"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69BAD298-8042-47FC-A842-001549336C7D}"/>
              </a:ext>
            </a:extLst>
          </p:cNvPr>
          <p:cNvSpPr/>
          <p:nvPr/>
        </p:nvSpPr>
        <p:spPr bwMode="auto">
          <a:xfrm>
            <a:off x="9674360" y="2143432"/>
            <a:ext cx="1932424" cy="170583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3716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ts val="600"/>
              </a:spcBef>
              <a:spcAft>
                <a:spcPct val="0"/>
              </a:spcAft>
              <a:defRPr/>
            </a:pPr>
            <a:r>
              <a:rPr lang="en-GB" sz="2000">
                <a:solidFill>
                  <a:schemeClr val="accent3"/>
                </a:solidFill>
                <a:latin typeface="+mj-lt"/>
                <a:cs typeface="Segoe UI" pitchFamily="34" charset="0"/>
              </a:rPr>
              <a:t>Grow</a:t>
            </a:r>
          </a:p>
          <a:p>
            <a:pPr algn="ctr" defTabSz="932472" fontAlgn="base">
              <a:spcBef>
                <a:spcPts val="600"/>
              </a:spcBef>
              <a:spcAft>
                <a:spcPct val="0"/>
              </a:spcAft>
              <a:defRPr/>
            </a:pPr>
            <a:r>
              <a:rPr lang="en-US">
                <a:solidFill>
                  <a:schemeClr val="tx1"/>
                </a:solidFill>
                <a:ea typeface="Segoe UI" pitchFamily="34" charset="0"/>
                <a:cs typeface="Segoe UI" pitchFamily="34" charset="0"/>
              </a:rPr>
              <a:t>Use Go-To-Market services to grow your business</a:t>
            </a:r>
          </a:p>
        </p:txBody>
      </p:sp>
      <p:sp>
        <p:nvSpPr>
          <p:cNvPr id="4" name="TextBox 3">
            <a:extLst>
              <a:ext uri="{FF2B5EF4-FFF2-40B4-BE49-F238E27FC236}">
                <a16:creationId xmlns:a16="http://schemas.microsoft.com/office/drawing/2014/main" id="{608A4C29-F728-480C-95F1-4FFCE7013A7A}"/>
              </a:ext>
            </a:extLst>
          </p:cNvPr>
          <p:cNvSpPr txBox="1"/>
          <p:nvPr/>
        </p:nvSpPr>
        <p:spPr>
          <a:xfrm>
            <a:off x="584200" y="480060"/>
            <a:ext cx="2835584" cy="677108"/>
          </a:xfrm>
          <a:prstGeom prst="rect">
            <a:avLst/>
          </a:prstGeom>
          <a:noFill/>
        </p:spPr>
        <p:txBody>
          <a:bodyPr wrap="none" lIns="0" tIns="0" rIns="0" bIns="0" rtlCol="0">
            <a:spAutoFit/>
          </a:bodyPr>
          <a:lstStyle/>
          <a:p>
            <a:pPr defTabSz="932742">
              <a:spcBef>
                <a:spcPct val="0"/>
              </a:spcBef>
              <a:spcAft>
                <a:spcPts val="600"/>
              </a:spcAft>
            </a:pPr>
            <a:r>
              <a:rPr lang="en-US" sz="4400" spc="-50">
                <a:ln w="3175">
                  <a:noFill/>
                </a:ln>
                <a:solidFill>
                  <a:schemeClr val="bg1"/>
                </a:solidFill>
                <a:latin typeface="+mj-lt"/>
                <a:cs typeface="Segoe UI" pitchFamily="34" charset="0"/>
              </a:rPr>
              <a:t>Get Started</a:t>
            </a:r>
          </a:p>
        </p:txBody>
      </p:sp>
      <p:cxnSp>
        <p:nvCxnSpPr>
          <p:cNvPr id="38" name="Straight Connector 37">
            <a:extLst>
              <a:ext uri="{FF2B5EF4-FFF2-40B4-BE49-F238E27FC236}">
                <a16:creationId xmlns:a16="http://schemas.microsoft.com/office/drawing/2014/main" id="{3D03F185-48D4-4F32-B5A7-48E44426DF3E}"/>
              </a:ext>
            </a:extLst>
          </p:cNvPr>
          <p:cNvCxnSpPr>
            <a:cxnSpLocks/>
          </p:cNvCxnSpPr>
          <p:nvPr/>
        </p:nvCxnSpPr>
        <p:spPr>
          <a:xfrm>
            <a:off x="10229092" y="2143432"/>
            <a:ext cx="822960" cy="0"/>
          </a:xfrm>
          <a:prstGeom prst="line">
            <a:avLst/>
          </a:prstGeom>
          <a:noFill/>
          <a:ln w="28575"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56" name="Market_EAFC" title="Icon of a chart line of varying heights that ends with an arrow pointing up">
            <a:extLst>
              <a:ext uri="{FF2B5EF4-FFF2-40B4-BE49-F238E27FC236}">
                <a16:creationId xmlns:a16="http://schemas.microsoft.com/office/drawing/2014/main" id="{D4E55A37-C02F-46FC-A25B-2F58D107F53E}"/>
              </a:ext>
            </a:extLst>
          </p:cNvPr>
          <p:cNvSpPr>
            <a:spLocks noChangeAspect="1" noEditPoints="1"/>
          </p:cNvSpPr>
          <p:nvPr/>
        </p:nvSpPr>
        <p:spPr bwMode="auto">
          <a:xfrm>
            <a:off x="10376699" y="1659268"/>
            <a:ext cx="527746" cy="320040"/>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36" name="Straight Connector 35">
            <a:extLst>
              <a:ext uri="{FF2B5EF4-FFF2-40B4-BE49-F238E27FC236}">
                <a16:creationId xmlns:a16="http://schemas.microsoft.com/office/drawing/2014/main" id="{05C52F4E-2491-4EBE-86D1-A26074E6517D}"/>
              </a:ext>
            </a:extLst>
          </p:cNvPr>
          <p:cNvCxnSpPr>
            <a:cxnSpLocks/>
          </p:cNvCxnSpPr>
          <p:nvPr/>
        </p:nvCxnSpPr>
        <p:spPr>
          <a:xfrm>
            <a:off x="5684012" y="2143432"/>
            <a:ext cx="822960" cy="0"/>
          </a:xfrm>
          <a:prstGeom prst="line">
            <a:avLst/>
          </a:prstGeom>
          <a:noFill/>
          <a:ln w="28575"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58" name="PageEdit_EFB8" title="Icon of a document with a pencil on top of it">
            <a:extLst>
              <a:ext uri="{FF2B5EF4-FFF2-40B4-BE49-F238E27FC236}">
                <a16:creationId xmlns:a16="http://schemas.microsoft.com/office/drawing/2014/main" id="{8BA56DB8-F3F3-4252-A95A-036C0B61CC89}"/>
              </a:ext>
            </a:extLst>
          </p:cNvPr>
          <p:cNvSpPr>
            <a:spLocks noChangeAspect="1" noEditPoints="1"/>
          </p:cNvSpPr>
          <p:nvPr/>
        </p:nvSpPr>
        <p:spPr bwMode="auto">
          <a:xfrm>
            <a:off x="5858446" y="1488568"/>
            <a:ext cx="460262" cy="49074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4" name="Straight Connector 33">
            <a:extLst>
              <a:ext uri="{FF2B5EF4-FFF2-40B4-BE49-F238E27FC236}">
                <a16:creationId xmlns:a16="http://schemas.microsoft.com/office/drawing/2014/main" id="{E4B2140C-E9E9-4580-B5FA-175ACEBA71FB}"/>
              </a:ext>
            </a:extLst>
          </p:cNvPr>
          <p:cNvCxnSpPr>
            <a:cxnSpLocks/>
          </p:cNvCxnSpPr>
          <p:nvPr/>
        </p:nvCxnSpPr>
        <p:spPr>
          <a:xfrm>
            <a:off x="1138932" y="2143432"/>
            <a:ext cx="822960" cy="0"/>
          </a:xfrm>
          <a:prstGeom prst="line">
            <a:avLst/>
          </a:prstGeom>
          <a:noFill/>
          <a:ln w="28575"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59" name="Brain_3">
            <a:extLst>
              <a:ext uri="{FF2B5EF4-FFF2-40B4-BE49-F238E27FC236}">
                <a16:creationId xmlns:a16="http://schemas.microsoft.com/office/drawing/2014/main" id="{76E919DA-35DA-4D00-868D-6D3AAAEE12C2}"/>
              </a:ext>
            </a:extLst>
          </p:cNvPr>
          <p:cNvSpPr>
            <a:spLocks noChangeAspect="1" noEditPoints="1"/>
          </p:cNvSpPr>
          <p:nvPr/>
        </p:nvSpPr>
        <p:spPr bwMode="auto">
          <a:xfrm>
            <a:off x="1322218" y="1488568"/>
            <a:ext cx="456388" cy="49074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2054">
              <a:solidFill>
                <a:srgbClr val="353535"/>
              </a:solidFill>
              <a:latin typeface="Segoe UI Semilight"/>
            </a:endParaRPr>
          </a:p>
        </p:txBody>
      </p:sp>
      <p:cxnSp>
        <p:nvCxnSpPr>
          <p:cNvPr id="35" name="Straight Connector 34">
            <a:extLst>
              <a:ext uri="{FF2B5EF4-FFF2-40B4-BE49-F238E27FC236}">
                <a16:creationId xmlns:a16="http://schemas.microsoft.com/office/drawing/2014/main" id="{73A54243-AC76-486B-A4DB-092A6FF48A15}"/>
              </a:ext>
            </a:extLst>
          </p:cNvPr>
          <p:cNvCxnSpPr>
            <a:cxnSpLocks/>
          </p:cNvCxnSpPr>
          <p:nvPr/>
        </p:nvCxnSpPr>
        <p:spPr>
          <a:xfrm>
            <a:off x="3411472" y="2143432"/>
            <a:ext cx="822960" cy="0"/>
          </a:xfrm>
          <a:prstGeom prst="line">
            <a:avLst/>
          </a:prstGeom>
          <a:noFill/>
          <a:ln w="28575"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61" name="Touchscreen" title="Icon of a closed hand with one finger touching a screen">
            <a:extLst>
              <a:ext uri="{FF2B5EF4-FFF2-40B4-BE49-F238E27FC236}">
                <a16:creationId xmlns:a16="http://schemas.microsoft.com/office/drawing/2014/main" id="{3692A157-1E09-4EFF-923F-B0BF6DADDE87}"/>
              </a:ext>
            </a:extLst>
          </p:cNvPr>
          <p:cNvSpPr>
            <a:spLocks noChangeAspect="1" noEditPoints="1"/>
          </p:cNvSpPr>
          <p:nvPr/>
        </p:nvSpPr>
        <p:spPr bwMode="auto">
          <a:xfrm>
            <a:off x="3621812" y="1535605"/>
            <a:ext cx="515858" cy="48366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cxnSp>
        <p:nvCxnSpPr>
          <p:cNvPr id="37" name="Straight Connector 36">
            <a:extLst>
              <a:ext uri="{FF2B5EF4-FFF2-40B4-BE49-F238E27FC236}">
                <a16:creationId xmlns:a16="http://schemas.microsoft.com/office/drawing/2014/main" id="{2F3070FD-4630-4B09-8438-5CFAC3901967}"/>
              </a:ext>
            </a:extLst>
          </p:cNvPr>
          <p:cNvCxnSpPr>
            <a:cxnSpLocks/>
          </p:cNvCxnSpPr>
          <p:nvPr/>
        </p:nvCxnSpPr>
        <p:spPr>
          <a:xfrm>
            <a:off x="7956552" y="2143432"/>
            <a:ext cx="822960" cy="0"/>
          </a:xfrm>
          <a:prstGeom prst="line">
            <a:avLst/>
          </a:prstGeom>
          <a:noFill/>
          <a:ln w="28575" cap="rnd">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cxnSp>
      <p:sp>
        <p:nvSpPr>
          <p:cNvPr id="62" name="browser_3" title="Icon of a browser window with an arrow pointing from the outside to the center">
            <a:extLst>
              <a:ext uri="{FF2B5EF4-FFF2-40B4-BE49-F238E27FC236}">
                <a16:creationId xmlns:a16="http://schemas.microsoft.com/office/drawing/2014/main" id="{D16445BC-0031-4E53-AE29-922EE06DC588}"/>
              </a:ext>
            </a:extLst>
          </p:cNvPr>
          <p:cNvSpPr>
            <a:spLocks noChangeAspect="1" noEditPoints="1"/>
          </p:cNvSpPr>
          <p:nvPr/>
        </p:nvSpPr>
        <p:spPr bwMode="auto">
          <a:xfrm>
            <a:off x="8104159" y="1477327"/>
            <a:ext cx="527746" cy="50198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 name="Title 1">
            <a:extLst>
              <a:ext uri="{FF2B5EF4-FFF2-40B4-BE49-F238E27FC236}">
                <a16:creationId xmlns:a16="http://schemas.microsoft.com/office/drawing/2014/main" id="{A6336962-837E-471D-AA6A-1AA6B55D7D15}"/>
              </a:ext>
            </a:extLst>
          </p:cNvPr>
          <p:cNvSpPr>
            <a:spLocks noGrp="1"/>
          </p:cNvSpPr>
          <p:nvPr>
            <p:ph type="title"/>
          </p:nvPr>
        </p:nvSpPr>
        <p:spPr>
          <a:xfrm>
            <a:off x="588263" y="457200"/>
            <a:ext cx="11018520" cy="553998"/>
          </a:xfrm>
        </p:spPr>
        <p:txBody>
          <a:bodyPr/>
          <a:lstStyle/>
          <a:p>
            <a:r>
              <a:rPr lang="en-US"/>
              <a:t>Get Started</a:t>
            </a:r>
          </a:p>
        </p:txBody>
      </p:sp>
      <p:sp>
        <p:nvSpPr>
          <p:cNvPr id="30" name="Rectangle 12">
            <a:extLst>
              <a:ext uri="{FF2B5EF4-FFF2-40B4-BE49-F238E27FC236}">
                <a16:creationId xmlns:a16="http://schemas.microsoft.com/office/drawing/2014/main" id="{05517FC5-C9D3-4D8C-A70B-E009EF75660D}"/>
              </a:ext>
            </a:extLst>
          </p:cNvPr>
          <p:cNvSpPr/>
          <p:nvPr/>
        </p:nvSpPr>
        <p:spPr>
          <a:xfrm>
            <a:off x="605428" y="3998857"/>
            <a:ext cx="11001355" cy="2270181"/>
          </a:xfrm>
          <a:custGeom>
            <a:avLst/>
            <a:gdLst>
              <a:gd name="connsiteX0" fmla="*/ 0 w 388265"/>
              <a:gd name="connsiteY0" fmla="*/ 0 h 2578430"/>
              <a:gd name="connsiteX1" fmla="*/ 388265 w 388265"/>
              <a:gd name="connsiteY1" fmla="*/ 0 h 2578430"/>
              <a:gd name="connsiteX2" fmla="*/ 388265 w 388265"/>
              <a:gd name="connsiteY2" fmla="*/ 2578430 h 2578430"/>
              <a:gd name="connsiteX3" fmla="*/ 0 w 388265"/>
              <a:gd name="connsiteY3" fmla="*/ 2578430 h 2578430"/>
              <a:gd name="connsiteX4" fmla="*/ 0 w 388265"/>
              <a:gd name="connsiteY4" fmla="*/ 0 h 2578430"/>
              <a:gd name="connsiteX0" fmla="*/ 388265 w 479705"/>
              <a:gd name="connsiteY0" fmla="*/ 2578430 h 2669870"/>
              <a:gd name="connsiteX1" fmla="*/ 0 w 479705"/>
              <a:gd name="connsiteY1" fmla="*/ 2578430 h 2669870"/>
              <a:gd name="connsiteX2" fmla="*/ 0 w 479705"/>
              <a:gd name="connsiteY2" fmla="*/ 0 h 2669870"/>
              <a:gd name="connsiteX3" fmla="*/ 388265 w 479705"/>
              <a:gd name="connsiteY3" fmla="*/ 0 h 2669870"/>
              <a:gd name="connsiteX4" fmla="*/ 479705 w 479705"/>
              <a:gd name="connsiteY4" fmla="*/ 2669870 h 2669870"/>
              <a:gd name="connsiteX0" fmla="*/ 388265 w 388265"/>
              <a:gd name="connsiteY0" fmla="*/ 2578430 h 2578430"/>
              <a:gd name="connsiteX1" fmla="*/ 0 w 388265"/>
              <a:gd name="connsiteY1" fmla="*/ 2578430 h 2578430"/>
              <a:gd name="connsiteX2" fmla="*/ 0 w 388265"/>
              <a:gd name="connsiteY2" fmla="*/ 0 h 2578430"/>
              <a:gd name="connsiteX3" fmla="*/ 388265 w 388265"/>
              <a:gd name="connsiteY3" fmla="*/ 0 h 2578430"/>
            </a:gdLst>
            <a:ahLst/>
            <a:cxnLst>
              <a:cxn ang="0">
                <a:pos x="connsiteX0" y="connsiteY0"/>
              </a:cxn>
              <a:cxn ang="0">
                <a:pos x="connsiteX1" y="connsiteY1"/>
              </a:cxn>
              <a:cxn ang="0">
                <a:pos x="connsiteX2" y="connsiteY2"/>
              </a:cxn>
              <a:cxn ang="0">
                <a:pos x="connsiteX3" y="connsiteY3"/>
              </a:cxn>
            </a:cxnLst>
            <a:rect l="l" t="t" r="r" b="b"/>
            <a:pathLst>
              <a:path w="388265" h="2578430">
                <a:moveTo>
                  <a:pt x="388265" y="2578430"/>
                </a:moveTo>
                <a:lnTo>
                  <a:pt x="0" y="2578430"/>
                </a:lnTo>
                <a:lnTo>
                  <a:pt x="0" y="0"/>
                </a:lnTo>
                <a:lnTo>
                  <a:pt x="388265" y="0"/>
                </a:lnTo>
              </a:path>
            </a:pathLst>
          </a:custGeom>
          <a:ln w="6350">
            <a:solidFill>
              <a:schemeClr val="tx1"/>
            </a:solidFill>
            <a:headEnd type="oval"/>
            <a:tailEnd type="none"/>
          </a:ln>
        </p:spPr>
        <p:txBody>
          <a:bodyPr wrap="square" lIns="548640" tIns="45720" rIns="91440" bIns="45720" anchor="t">
            <a:noAutofit/>
          </a:bodyPr>
          <a:lstStyle/>
          <a:p>
            <a:endParaRPr lang="en-US" sz="2400"/>
          </a:p>
        </p:txBody>
      </p:sp>
      <p:sp>
        <p:nvSpPr>
          <p:cNvPr id="31" name="Rectangle 30">
            <a:extLst>
              <a:ext uri="{FF2B5EF4-FFF2-40B4-BE49-F238E27FC236}">
                <a16:creationId xmlns:a16="http://schemas.microsoft.com/office/drawing/2014/main" id="{D19592B5-4E51-49BB-98F6-1B2D96A92D5F}"/>
              </a:ext>
            </a:extLst>
          </p:cNvPr>
          <p:cNvSpPr/>
          <p:nvPr/>
        </p:nvSpPr>
        <p:spPr>
          <a:xfrm>
            <a:off x="1047813" y="3775356"/>
            <a:ext cx="10561575" cy="494625"/>
          </a:xfrm>
          <a:prstGeom prst="rect">
            <a:avLst/>
          </a:prstGeom>
          <a:solidFill>
            <a:schemeClr val="bg1"/>
          </a:solidFill>
        </p:spPr>
        <p:txBody>
          <a:bodyPr wrap="square" lIns="182880" tIns="0" rIns="0" bIns="0" anchor="ctr">
            <a:noAutofit/>
          </a:bodyPr>
          <a:lstStyle/>
          <a:p>
            <a:r>
              <a:rPr lang="en-IN" sz="2400">
                <a:latin typeface="+mj-lt"/>
                <a:cs typeface="Segoe UI Light" panose="020B0502040204020203" pitchFamily="34" charset="0"/>
              </a:rPr>
              <a:t>Resources</a:t>
            </a:r>
          </a:p>
        </p:txBody>
      </p:sp>
      <p:cxnSp>
        <p:nvCxnSpPr>
          <p:cNvPr id="32" name="Straight Connector 31">
            <a:extLst>
              <a:ext uri="{FF2B5EF4-FFF2-40B4-BE49-F238E27FC236}">
                <a16:creationId xmlns:a16="http://schemas.microsoft.com/office/drawing/2014/main" id="{FAC99E7A-E4D8-477B-B5FF-F1B6CC66F78C}"/>
              </a:ext>
            </a:extLst>
          </p:cNvPr>
          <p:cNvCxnSpPr>
            <a:cxnSpLocks/>
          </p:cNvCxnSpPr>
          <p:nvPr/>
        </p:nvCxnSpPr>
        <p:spPr>
          <a:xfrm flipH="1">
            <a:off x="983308" y="3789562"/>
            <a:ext cx="129009" cy="416878"/>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CE436D3-F6F8-48BE-8825-04BB7B7D45E6}"/>
              </a:ext>
            </a:extLst>
          </p:cNvPr>
          <p:cNvSpPr/>
          <p:nvPr/>
        </p:nvSpPr>
        <p:spPr>
          <a:xfrm>
            <a:off x="702206" y="4445599"/>
            <a:ext cx="6353810" cy="1731243"/>
          </a:xfrm>
          <a:prstGeom prst="rect">
            <a:avLst/>
          </a:prstGeom>
          <a:noFill/>
        </p:spPr>
        <p:txBody>
          <a:bodyPr wrap="square" lIns="0" tIns="0" rIns="0" bIns="0">
            <a:spAutoFit/>
          </a:bodyPr>
          <a:lstStyle/>
          <a:p>
            <a:pPr marL="122237">
              <a:spcBef>
                <a:spcPts val="600"/>
              </a:spcBef>
              <a:spcAft>
                <a:spcPts val="700"/>
              </a:spcAft>
            </a:pPr>
            <a:r>
              <a:rPr lang="en-US" sz="2000">
                <a:solidFill>
                  <a:schemeClr val="accent5"/>
                </a:solidFill>
                <a:latin typeface="+mj-lt"/>
                <a:cs typeface="Segoe UI Light" panose="020B0502040204020203" pitchFamily="34" charset="0"/>
              </a:rPr>
              <a:t>Appsource</a:t>
            </a:r>
            <a:r>
              <a:rPr lang="en-US" sz="2000">
                <a:cs typeface="Segoe UI Light" panose="020B0502040204020203" pitchFamily="34" charset="0"/>
              </a:rPr>
              <a:t>.com </a:t>
            </a:r>
          </a:p>
          <a:p>
            <a:pPr marL="122237">
              <a:spcBef>
                <a:spcPts val="600"/>
              </a:spcBef>
              <a:spcAft>
                <a:spcPts val="700"/>
              </a:spcAft>
            </a:pPr>
            <a:r>
              <a:rPr lang="en-US" sz="2000">
                <a:solidFill>
                  <a:schemeClr val="accent5"/>
                </a:solidFill>
                <a:latin typeface="+mj-lt"/>
                <a:cs typeface="Segoe UI Light" panose="020B0502040204020203" pitchFamily="34" charset="0"/>
              </a:rPr>
              <a:t>Azuremarketplace</a:t>
            </a:r>
            <a:r>
              <a:rPr lang="en-US" sz="2000">
                <a:cs typeface="Segoe UI Light" panose="020B0502040204020203" pitchFamily="34" charset="0"/>
              </a:rPr>
              <a:t>.com</a:t>
            </a:r>
          </a:p>
          <a:p>
            <a:pPr marL="122237">
              <a:spcBef>
                <a:spcPts val="600"/>
              </a:spcBef>
              <a:spcAft>
                <a:spcPts val="700"/>
              </a:spcAft>
            </a:pPr>
            <a:r>
              <a:rPr lang="en-US" sz="2000">
                <a:cs typeface="Segoe UI Light" panose="020B0502040204020203" pitchFamily="34" charset="0"/>
              </a:rPr>
              <a:t>Aka.ms/</a:t>
            </a:r>
            <a:r>
              <a:rPr lang="en-US" sz="2000" err="1">
                <a:solidFill>
                  <a:schemeClr val="accent5"/>
                </a:solidFill>
                <a:latin typeface="+mj-lt"/>
                <a:cs typeface="Segoe UI Light" panose="020B0502040204020203" pitchFamily="34" charset="0"/>
              </a:rPr>
              <a:t>marketplacepublisherguide</a:t>
            </a:r>
            <a:endParaRPr lang="en-US" sz="2000">
              <a:solidFill>
                <a:schemeClr val="accent5"/>
              </a:solidFill>
              <a:latin typeface="+mj-lt"/>
              <a:cs typeface="Segoe UI Light" panose="020B0502040204020203" pitchFamily="34" charset="0"/>
            </a:endParaRPr>
          </a:p>
          <a:p>
            <a:pPr marL="122237">
              <a:spcBef>
                <a:spcPts val="600"/>
              </a:spcBef>
              <a:spcAft>
                <a:spcPts val="700"/>
              </a:spcAft>
            </a:pPr>
            <a:r>
              <a:rPr lang="en-US" sz="2000">
                <a:cs typeface="Segoe UI Light" panose="020B0502040204020203" pitchFamily="34" charset="0"/>
              </a:rPr>
              <a:t>Aka.ms/</a:t>
            </a:r>
            <a:r>
              <a:rPr lang="en-US" sz="2000" err="1">
                <a:solidFill>
                  <a:schemeClr val="accent5"/>
                </a:solidFill>
                <a:latin typeface="+mj-lt"/>
                <a:cs typeface="Segoe UI Light" panose="020B0502040204020203" pitchFamily="34" charset="0"/>
              </a:rPr>
              <a:t>listonazuremarketplace</a:t>
            </a:r>
            <a:r>
              <a:rPr lang="en-US" sz="2000">
                <a:solidFill>
                  <a:schemeClr val="accent5"/>
                </a:solidFill>
                <a:latin typeface="+mj-lt"/>
                <a:cs typeface="Segoe UI Light" panose="020B0502040204020203" pitchFamily="34" charset="0"/>
              </a:rPr>
              <a:t> </a:t>
            </a:r>
          </a:p>
        </p:txBody>
      </p:sp>
      <p:grpSp>
        <p:nvGrpSpPr>
          <p:cNvPr id="41" name="Group 40">
            <a:extLst>
              <a:ext uri="{FF2B5EF4-FFF2-40B4-BE49-F238E27FC236}">
                <a16:creationId xmlns:a16="http://schemas.microsoft.com/office/drawing/2014/main" id="{F49B516E-37BF-4721-8C46-42D2B33CE571}"/>
              </a:ext>
            </a:extLst>
          </p:cNvPr>
          <p:cNvGrpSpPr/>
          <p:nvPr/>
        </p:nvGrpSpPr>
        <p:grpSpPr>
          <a:xfrm>
            <a:off x="505513" y="4506163"/>
            <a:ext cx="210628" cy="210623"/>
            <a:chOff x="2580616" y="3188412"/>
            <a:chExt cx="80160" cy="80158"/>
          </a:xfrm>
        </p:grpSpPr>
        <p:sp>
          <p:nvSpPr>
            <p:cNvPr id="42" name="Oval 41">
              <a:extLst>
                <a:ext uri="{FF2B5EF4-FFF2-40B4-BE49-F238E27FC236}">
                  <a16:creationId xmlns:a16="http://schemas.microsoft.com/office/drawing/2014/main" id="{68FDB2B4-51DC-48E6-8ABB-1162D60458B8}"/>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3" name="Oval 42">
              <a:extLst>
                <a:ext uri="{FF2B5EF4-FFF2-40B4-BE49-F238E27FC236}">
                  <a16:creationId xmlns:a16="http://schemas.microsoft.com/office/drawing/2014/main" id="{D01D176C-5350-4132-83F7-4B7D7EAFB68E}"/>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503E929F-88DB-401E-AD42-495F1BB3538D}"/>
              </a:ext>
            </a:extLst>
          </p:cNvPr>
          <p:cNvGrpSpPr/>
          <p:nvPr/>
        </p:nvGrpSpPr>
        <p:grpSpPr>
          <a:xfrm>
            <a:off x="505513" y="4972104"/>
            <a:ext cx="210628" cy="210623"/>
            <a:chOff x="2580616" y="3188412"/>
            <a:chExt cx="80160" cy="80158"/>
          </a:xfrm>
        </p:grpSpPr>
        <p:sp>
          <p:nvSpPr>
            <p:cNvPr id="45" name="Oval 44">
              <a:extLst>
                <a:ext uri="{FF2B5EF4-FFF2-40B4-BE49-F238E27FC236}">
                  <a16:creationId xmlns:a16="http://schemas.microsoft.com/office/drawing/2014/main" id="{685E15FC-63A7-4FE0-8624-F7361E67793F}"/>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4BF2DB94-5107-4CA3-8D88-319F5C0C8967}"/>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F750985A-97F1-447D-8B93-B23886A5C695}"/>
              </a:ext>
            </a:extLst>
          </p:cNvPr>
          <p:cNvGrpSpPr/>
          <p:nvPr/>
        </p:nvGrpSpPr>
        <p:grpSpPr>
          <a:xfrm>
            <a:off x="512769" y="5438045"/>
            <a:ext cx="210628" cy="210623"/>
            <a:chOff x="2580616" y="3188412"/>
            <a:chExt cx="80160" cy="80158"/>
          </a:xfrm>
        </p:grpSpPr>
        <p:sp>
          <p:nvSpPr>
            <p:cNvPr id="48" name="Oval 47">
              <a:extLst>
                <a:ext uri="{FF2B5EF4-FFF2-40B4-BE49-F238E27FC236}">
                  <a16:creationId xmlns:a16="http://schemas.microsoft.com/office/drawing/2014/main" id="{0C4BA385-A7C6-4F2C-9739-E065D8DF25EC}"/>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9" name="Oval 48">
              <a:extLst>
                <a:ext uri="{FF2B5EF4-FFF2-40B4-BE49-F238E27FC236}">
                  <a16:creationId xmlns:a16="http://schemas.microsoft.com/office/drawing/2014/main" id="{3EC2DE53-B24E-4A5D-BB4C-4BFF7CCC6398}"/>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FDFCA355-F1AC-4E44-AAF8-421172ABA7F1}"/>
              </a:ext>
            </a:extLst>
          </p:cNvPr>
          <p:cNvGrpSpPr/>
          <p:nvPr/>
        </p:nvGrpSpPr>
        <p:grpSpPr>
          <a:xfrm>
            <a:off x="512769" y="5903985"/>
            <a:ext cx="210628" cy="210623"/>
            <a:chOff x="2580616" y="3188412"/>
            <a:chExt cx="80160" cy="80158"/>
          </a:xfrm>
        </p:grpSpPr>
        <p:sp>
          <p:nvSpPr>
            <p:cNvPr id="60" name="Oval 59">
              <a:extLst>
                <a:ext uri="{FF2B5EF4-FFF2-40B4-BE49-F238E27FC236}">
                  <a16:creationId xmlns:a16="http://schemas.microsoft.com/office/drawing/2014/main" id="{55252347-EE85-4840-849C-B148593D26E2}"/>
                </a:ext>
              </a:extLst>
            </p:cNvPr>
            <p:cNvSpPr/>
            <p:nvPr/>
          </p:nvSpPr>
          <p:spPr bwMode="auto">
            <a:xfrm>
              <a:off x="2580616" y="3188412"/>
              <a:ext cx="80160" cy="80158"/>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Oval 62">
              <a:extLst>
                <a:ext uri="{FF2B5EF4-FFF2-40B4-BE49-F238E27FC236}">
                  <a16:creationId xmlns:a16="http://schemas.microsoft.com/office/drawing/2014/main" id="{B20256D0-CCD2-43FC-8864-DEFB98A8A26D}"/>
                </a:ext>
              </a:extLst>
            </p:cNvPr>
            <p:cNvSpPr/>
            <p:nvPr/>
          </p:nvSpPr>
          <p:spPr bwMode="auto">
            <a:xfrm>
              <a:off x="2591044" y="3198839"/>
              <a:ext cx="59305" cy="59305"/>
            </a:xfrm>
            <a:prstGeom prst="ellipse">
              <a:avLst/>
            </a:prstGeom>
            <a:solidFill>
              <a:schemeClr val="accent3"/>
            </a:solidFill>
            <a:ln w="63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9563136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F76605-5D43-406F-9EBB-55E5FB7FEBCC}"/>
              </a:ext>
            </a:extLst>
          </p:cNvPr>
          <p:cNvSpPr>
            <a:spLocks noGrp="1"/>
          </p:cNvSpPr>
          <p:nvPr>
            <p:ph type="title"/>
          </p:nvPr>
        </p:nvSpPr>
        <p:spPr>
          <a:xfrm>
            <a:off x="585216" y="1540014"/>
            <a:ext cx="6675120" cy="1994392"/>
          </a:xfrm>
        </p:spPr>
        <p:txBody>
          <a:bodyPr/>
          <a:lstStyle/>
          <a:p>
            <a:br>
              <a:rPr lang="en-US"/>
            </a:br>
            <a:r>
              <a:rPr lang="en-US"/>
              <a:t>THANK YOU</a:t>
            </a:r>
            <a:br>
              <a:rPr lang="en-US"/>
            </a:br>
            <a:br>
              <a:rPr lang="en-US"/>
            </a:br>
            <a:r>
              <a:rPr lang="en-US"/>
              <a:t>Q&amp;A</a:t>
            </a:r>
          </a:p>
        </p:txBody>
      </p:sp>
    </p:spTree>
    <p:extLst>
      <p:ext uri="{BB962C8B-B14F-4D97-AF65-F5344CB8AC3E}">
        <p14:creationId xmlns:p14="http://schemas.microsoft.com/office/powerpoint/2010/main" val="256775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B0C066A-FE52-4D4E-8B49-AA24F27267DE}"/>
              </a:ext>
            </a:extLst>
          </p:cNvPr>
          <p:cNvGraphicFramePr>
            <a:graphicFrameLocks noChangeAspect="1"/>
          </p:cNvGraphicFramePr>
          <p:nvPr>
            <p:custDataLst>
              <p:tags r:id="rId2"/>
            </p:custDataLst>
            <p:extLst>
              <p:ext uri="{D42A27DB-BD31-4B8C-83A1-F6EECF244321}">
                <p14:modId xmlns:p14="http://schemas.microsoft.com/office/powerpoint/2010/main" val="26074017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6"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3B0C066A-FE52-4D4E-8B49-AA24F27267DE}"/>
                          </a:ext>
                        </a:extLst>
                      </p:cNvPr>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6" name="Arc 25">
            <a:extLst>
              <a:ext uri="{FF2B5EF4-FFF2-40B4-BE49-F238E27FC236}">
                <a16:creationId xmlns:a16="http://schemas.microsoft.com/office/drawing/2014/main" id="{4955CBCA-804B-459A-A25D-7711BB47BBE8}"/>
              </a:ext>
            </a:extLst>
          </p:cNvPr>
          <p:cNvSpPr/>
          <p:nvPr/>
        </p:nvSpPr>
        <p:spPr bwMode="auto">
          <a:xfrm>
            <a:off x="6771002" y="1490128"/>
            <a:ext cx="3125027" cy="3125027"/>
          </a:xfrm>
          <a:prstGeom prst="arc">
            <a:avLst>
              <a:gd name="adj1" fmla="val 10836329"/>
              <a:gd name="adj2" fmla="val 21580357"/>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AEAEA"/>
              </a:solidFill>
              <a:effectLst/>
              <a:uLnTx/>
              <a:uFillTx/>
              <a:latin typeface="Segoe UI"/>
              <a:ea typeface="Segoe UI" pitchFamily="34" charset="0"/>
              <a:cs typeface="Segoe UI" pitchFamily="34" charset="0"/>
            </a:endParaRPr>
          </a:p>
        </p:txBody>
      </p:sp>
      <p:sp>
        <p:nvSpPr>
          <p:cNvPr id="25" name="Arc 24">
            <a:extLst>
              <a:ext uri="{FF2B5EF4-FFF2-40B4-BE49-F238E27FC236}">
                <a16:creationId xmlns:a16="http://schemas.microsoft.com/office/drawing/2014/main" id="{24C264C4-7777-472E-909E-8097B8AE1C25}"/>
              </a:ext>
            </a:extLst>
          </p:cNvPr>
          <p:cNvSpPr/>
          <p:nvPr/>
        </p:nvSpPr>
        <p:spPr bwMode="auto">
          <a:xfrm>
            <a:off x="2295972" y="1490128"/>
            <a:ext cx="3125027" cy="3125027"/>
          </a:xfrm>
          <a:prstGeom prst="arc">
            <a:avLst>
              <a:gd name="adj1" fmla="val 10836329"/>
              <a:gd name="adj2" fmla="val 21581417"/>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AEAEA"/>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2D9E3E24-EC47-438F-87AD-D53C8E1C13EF}"/>
              </a:ext>
            </a:extLst>
          </p:cNvPr>
          <p:cNvCxnSpPr>
            <a:cxnSpLocks/>
          </p:cNvCxnSpPr>
          <p:nvPr/>
        </p:nvCxnSpPr>
        <p:spPr>
          <a:xfrm>
            <a:off x="0" y="3040063"/>
            <a:ext cx="12188952" cy="0"/>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72AD82-83DF-4D43-BC30-3932ADA1849E}"/>
              </a:ext>
            </a:extLst>
          </p:cNvPr>
          <p:cNvCxnSpPr>
            <a:cxnSpLocks/>
          </p:cNvCxnSpPr>
          <p:nvPr/>
        </p:nvCxnSpPr>
        <p:spPr>
          <a:xfrm rot="5400000">
            <a:off x="8333516" y="4391680"/>
            <a:ext cx="0" cy="129334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2F788E-A7DD-4B25-A342-6DFA030F11FF}"/>
              </a:ext>
            </a:extLst>
          </p:cNvPr>
          <p:cNvCxnSpPr>
            <a:cxnSpLocks/>
          </p:cNvCxnSpPr>
          <p:nvPr/>
        </p:nvCxnSpPr>
        <p:spPr>
          <a:xfrm>
            <a:off x="8333516" y="4379246"/>
            <a:ext cx="0" cy="65910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4C86131-6250-450C-A760-CF887359673F}"/>
              </a:ext>
            </a:extLst>
          </p:cNvPr>
          <p:cNvCxnSpPr>
            <a:cxnSpLocks/>
          </p:cNvCxnSpPr>
          <p:nvPr/>
        </p:nvCxnSpPr>
        <p:spPr>
          <a:xfrm>
            <a:off x="3858486" y="4379246"/>
            <a:ext cx="0" cy="659103"/>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4D5256-B8A5-4A95-94D2-AC79DCDCC14C}"/>
              </a:ext>
            </a:extLst>
          </p:cNvPr>
          <p:cNvCxnSpPr>
            <a:cxnSpLocks/>
          </p:cNvCxnSpPr>
          <p:nvPr/>
        </p:nvCxnSpPr>
        <p:spPr>
          <a:xfrm rot="5400000">
            <a:off x="3858486" y="4391680"/>
            <a:ext cx="0" cy="129334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itle 21">
            <a:extLst>
              <a:ext uri="{FF2B5EF4-FFF2-40B4-BE49-F238E27FC236}">
                <a16:creationId xmlns:a16="http://schemas.microsoft.com/office/drawing/2014/main" id="{F102592B-B03C-47F7-9FCE-21093A9D20E1}"/>
              </a:ext>
            </a:extLst>
          </p:cNvPr>
          <p:cNvSpPr>
            <a:spLocks noGrp="1"/>
          </p:cNvSpPr>
          <p:nvPr>
            <p:ph type="title"/>
          </p:nvPr>
        </p:nvSpPr>
        <p:spPr/>
        <p:txBody>
          <a:bodyPr/>
          <a:lstStyle/>
          <a:p>
            <a:r>
              <a:rPr lang="en-US"/>
              <a:t>Grounding Principles</a:t>
            </a:r>
          </a:p>
        </p:txBody>
      </p:sp>
      <p:sp>
        <p:nvSpPr>
          <p:cNvPr id="8" name="Oval 7">
            <a:extLst>
              <a:ext uri="{FF2B5EF4-FFF2-40B4-BE49-F238E27FC236}">
                <a16:creationId xmlns:a16="http://schemas.microsoft.com/office/drawing/2014/main" id="{8B0EB8A4-D348-4C1B-87F2-C5C0A1B5BAB1}"/>
              </a:ext>
            </a:extLst>
          </p:cNvPr>
          <p:cNvSpPr/>
          <p:nvPr/>
        </p:nvSpPr>
        <p:spPr bwMode="auto">
          <a:xfrm>
            <a:off x="7006911" y="1726037"/>
            <a:ext cx="2653209" cy="2653209"/>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AEAEA"/>
              </a:soli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8629BEDE-55DC-47E7-AB33-5875FDA5204D}"/>
              </a:ext>
            </a:extLst>
          </p:cNvPr>
          <p:cNvGrpSpPr/>
          <p:nvPr/>
        </p:nvGrpSpPr>
        <p:grpSpPr>
          <a:xfrm>
            <a:off x="7686840" y="2235027"/>
            <a:ext cx="1293350" cy="1635228"/>
            <a:chOff x="-869950" y="3006725"/>
            <a:chExt cx="636588" cy="804863"/>
          </a:xfrm>
          <a:solidFill>
            <a:schemeClr val="bg1"/>
          </a:solidFill>
        </p:grpSpPr>
        <p:sp>
          <p:nvSpPr>
            <p:cNvPr id="51" name="Freeform 17">
              <a:extLst>
                <a:ext uri="{FF2B5EF4-FFF2-40B4-BE49-F238E27FC236}">
                  <a16:creationId xmlns:a16="http://schemas.microsoft.com/office/drawing/2014/main" id="{735FB194-E955-4211-8E06-099BE9A77A70}"/>
                </a:ext>
              </a:extLst>
            </p:cNvPr>
            <p:cNvSpPr>
              <a:spLocks noEditPoints="1"/>
            </p:cNvSpPr>
            <p:nvPr/>
          </p:nvSpPr>
          <p:spPr bwMode="auto">
            <a:xfrm>
              <a:off x="-869950" y="3006725"/>
              <a:ext cx="636588" cy="804863"/>
            </a:xfrm>
            <a:custGeom>
              <a:avLst/>
              <a:gdLst>
                <a:gd name="T0" fmla="*/ 18 w 1111"/>
                <a:gd name="T1" fmla="*/ 1409 h 1409"/>
                <a:gd name="T2" fmla="*/ 325 w 1111"/>
                <a:gd name="T3" fmla="*/ 1409 h 1409"/>
                <a:gd name="T4" fmla="*/ 786 w 1111"/>
                <a:gd name="T5" fmla="*/ 1409 h 1409"/>
                <a:gd name="T6" fmla="*/ 1093 w 1111"/>
                <a:gd name="T7" fmla="*/ 1409 h 1409"/>
                <a:gd name="T8" fmla="*/ 1111 w 1111"/>
                <a:gd name="T9" fmla="*/ 1391 h 1409"/>
                <a:gd name="T10" fmla="*/ 1111 w 1111"/>
                <a:gd name="T11" fmla="*/ 419 h 1409"/>
                <a:gd name="T12" fmla="*/ 1111 w 1111"/>
                <a:gd name="T13" fmla="*/ 419 h 1409"/>
                <a:gd name="T14" fmla="*/ 1111 w 1111"/>
                <a:gd name="T15" fmla="*/ 326 h 1409"/>
                <a:gd name="T16" fmla="*/ 1093 w 1111"/>
                <a:gd name="T17" fmla="*/ 308 h 1409"/>
                <a:gd name="T18" fmla="*/ 661 w 1111"/>
                <a:gd name="T19" fmla="*/ 308 h 1409"/>
                <a:gd name="T20" fmla="*/ 728 w 1111"/>
                <a:gd name="T21" fmla="*/ 172 h 1409"/>
                <a:gd name="T22" fmla="*/ 555 w 1111"/>
                <a:gd name="T23" fmla="*/ 0 h 1409"/>
                <a:gd name="T24" fmla="*/ 383 w 1111"/>
                <a:gd name="T25" fmla="*/ 172 h 1409"/>
                <a:gd name="T26" fmla="*/ 450 w 1111"/>
                <a:gd name="T27" fmla="*/ 308 h 1409"/>
                <a:gd name="T28" fmla="*/ 18 w 1111"/>
                <a:gd name="T29" fmla="*/ 308 h 1409"/>
                <a:gd name="T30" fmla="*/ 0 w 1111"/>
                <a:gd name="T31" fmla="*/ 326 h 1409"/>
                <a:gd name="T32" fmla="*/ 0 w 1111"/>
                <a:gd name="T33" fmla="*/ 419 h 1409"/>
                <a:gd name="T34" fmla="*/ 0 w 1111"/>
                <a:gd name="T35" fmla="*/ 419 h 1409"/>
                <a:gd name="T36" fmla="*/ 0 w 1111"/>
                <a:gd name="T37" fmla="*/ 1391 h 1409"/>
                <a:gd name="T38" fmla="*/ 18 w 1111"/>
                <a:gd name="T39" fmla="*/ 1409 h 1409"/>
                <a:gd name="T40" fmla="*/ 419 w 1111"/>
                <a:gd name="T41" fmla="*/ 172 h 1409"/>
                <a:gd name="T42" fmla="*/ 555 w 1111"/>
                <a:gd name="T43" fmla="*/ 36 h 1409"/>
                <a:gd name="T44" fmla="*/ 691 w 1111"/>
                <a:gd name="T45" fmla="*/ 172 h 1409"/>
                <a:gd name="T46" fmla="*/ 555 w 1111"/>
                <a:gd name="T47" fmla="*/ 308 h 1409"/>
                <a:gd name="T48" fmla="*/ 419 w 1111"/>
                <a:gd name="T49" fmla="*/ 172 h 1409"/>
                <a:gd name="T50" fmla="*/ 543 w 1111"/>
                <a:gd name="T51" fmla="*/ 1373 h 1409"/>
                <a:gd name="T52" fmla="*/ 344 w 1111"/>
                <a:gd name="T53" fmla="*/ 1373 h 1409"/>
                <a:gd name="T54" fmla="*/ 344 w 1111"/>
                <a:gd name="T55" fmla="*/ 965 h 1409"/>
                <a:gd name="T56" fmla="*/ 543 w 1111"/>
                <a:gd name="T57" fmla="*/ 965 h 1409"/>
                <a:gd name="T58" fmla="*/ 543 w 1111"/>
                <a:gd name="T59" fmla="*/ 1373 h 1409"/>
                <a:gd name="T60" fmla="*/ 568 w 1111"/>
                <a:gd name="T61" fmla="*/ 1373 h 1409"/>
                <a:gd name="T62" fmla="*/ 568 w 1111"/>
                <a:gd name="T63" fmla="*/ 965 h 1409"/>
                <a:gd name="T64" fmla="*/ 767 w 1111"/>
                <a:gd name="T65" fmla="*/ 965 h 1409"/>
                <a:gd name="T66" fmla="*/ 767 w 1111"/>
                <a:gd name="T67" fmla="*/ 1373 h 1409"/>
                <a:gd name="T68" fmla="*/ 568 w 1111"/>
                <a:gd name="T69" fmla="*/ 1373 h 1409"/>
                <a:gd name="T70" fmla="*/ 1075 w 1111"/>
                <a:gd name="T71" fmla="*/ 1373 h 1409"/>
                <a:gd name="T72" fmla="*/ 804 w 1111"/>
                <a:gd name="T73" fmla="*/ 1373 h 1409"/>
                <a:gd name="T74" fmla="*/ 804 w 1111"/>
                <a:gd name="T75" fmla="*/ 947 h 1409"/>
                <a:gd name="T76" fmla="*/ 786 w 1111"/>
                <a:gd name="T77" fmla="*/ 929 h 1409"/>
                <a:gd name="T78" fmla="*/ 325 w 1111"/>
                <a:gd name="T79" fmla="*/ 929 h 1409"/>
                <a:gd name="T80" fmla="*/ 307 w 1111"/>
                <a:gd name="T81" fmla="*/ 947 h 1409"/>
                <a:gd name="T82" fmla="*/ 307 w 1111"/>
                <a:gd name="T83" fmla="*/ 1373 h 1409"/>
                <a:gd name="T84" fmla="*/ 36 w 1111"/>
                <a:gd name="T85" fmla="*/ 1373 h 1409"/>
                <a:gd name="T86" fmla="*/ 36 w 1111"/>
                <a:gd name="T87" fmla="*/ 437 h 1409"/>
                <a:gd name="T88" fmla="*/ 1075 w 1111"/>
                <a:gd name="T89" fmla="*/ 437 h 1409"/>
                <a:gd name="T90" fmla="*/ 1075 w 1111"/>
                <a:gd name="T91" fmla="*/ 1373 h 1409"/>
                <a:gd name="T92" fmla="*/ 36 w 1111"/>
                <a:gd name="T93" fmla="*/ 345 h 1409"/>
                <a:gd name="T94" fmla="*/ 1075 w 1111"/>
                <a:gd name="T95" fmla="*/ 345 h 1409"/>
                <a:gd name="T96" fmla="*/ 1075 w 1111"/>
                <a:gd name="T97" fmla="*/ 401 h 1409"/>
                <a:gd name="T98" fmla="*/ 36 w 1111"/>
                <a:gd name="T99" fmla="*/ 401 h 1409"/>
                <a:gd name="T100" fmla="*/ 36 w 1111"/>
                <a:gd name="T101" fmla="*/ 345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11" h="1409">
                  <a:moveTo>
                    <a:pt x="18" y="1409"/>
                  </a:moveTo>
                  <a:lnTo>
                    <a:pt x="325" y="1409"/>
                  </a:lnTo>
                  <a:lnTo>
                    <a:pt x="786" y="1409"/>
                  </a:lnTo>
                  <a:lnTo>
                    <a:pt x="1093" y="1409"/>
                  </a:lnTo>
                  <a:cubicBezTo>
                    <a:pt x="1103" y="1409"/>
                    <a:pt x="1111" y="1401"/>
                    <a:pt x="1111" y="1391"/>
                  </a:cubicBezTo>
                  <a:lnTo>
                    <a:pt x="1111" y="419"/>
                  </a:lnTo>
                  <a:lnTo>
                    <a:pt x="1111" y="419"/>
                  </a:lnTo>
                  <a:lnTo>
                    <a:pt x="1111" y="326"/>
                  </a:lnTo>
                  <a:cubicBezTo>
                    <a:pt x="1111" y="316"/>
                    <a:pt x="1103" y="308"/>
                    <a:pt x="1093" y="308"/>
                  </a:cubicBezTo>
                  <a:lnTo>
                    <a:pt x="661" y="308"/>
                  </a:lnTo>
                  <a:cubicBezTo>
                    <a:pt x="702" y="277"/>
                    <a:pt x="728" y="227"/>
                    <a:pt x="728" y="172"/>
                  </a:cubicBezTo>
                  <a:cubicBezTo>
                    <a:pt x="728" y="77"/>
                    <a:pt x="651" y="0"/>
                    <a:pt x="555" y="0"/>
                  </a:cubicBezTo>
                  <a:cubicBezTo>
                    <a:pt x="460" y="0"/>
                    <a:pt x="383" y="77"/>
                    <a:pt x="383" y="172"/>
                  </a:cubicBezTo>
                  <a:cubicBezTo>
                    <a:pt x="383" y="227"/>
                    <a:pt x="409" y="277"/>
                    <a:pt x="450" y="308"/>
                  </a:cubicBezTo>
                  <a:lnTo>
                    <a:pt x="18" y="308"/>
                  </a:lnTo>
                  <a:cubicBezTo>
                    <a:pt x="8" y="308"/>
                    <a:pt x="0" y="316"/>
                    <a:pt x="0" y="326"/>
                  </a:cubicBezTo>
                  <a:lnTo>
                    <a:pt x="0" y="419"/>
                  </a:lnTo>
                  <a:lnTo>
                    <a:pt x="0" y="419"/>
                  </a:lnTo>
                  <a:lnTo>
                    <a:pt x="0" y="1391"/>
                  </a:lnTo>
                  <a:cubicBezTo>
                    <a:pt x="0" y="1401"/>
                    <a:pt x="8" y="1409"/>
                    <a:pt x="18" y="1409"/>
                  </a:cubicBezTo>
                  <a:close/>
                  <a:moveTo>
                    <a:pt x="419" y="172"/>
                  </a:moveTo>
                  <a:cubicBezTo>
                    <a:pt x="419" y="97"/>
                    <a:pt x="480" y="36"/>
                    <a:pt x="555" y="36"/>
                  </a:cubicBezTo>
                  <a:cubicBezTo>
                    <a:pt x="630" y="36"/>
                    <a:pt x="691" y="97"/>
                    <a:pt x="691" y="172"/>
                  </a:cubicBezTo>
                  <a:cubicBezTo>
                    <a:pt x="691" y="247"/>
                    <a:pt x="630" y="308"/>
                    <a:pt x="555" y="308"/>
                  </a:cubicBezTo>
                  <a:cubicBezTo>
                    <a:pt x="480" y="308"/>
                    <a:pt x="419" y="247"/>
                    <a:pt x="419" y="172"/>
                  </a:cubicBezTo>
                  <a:close/>
                  <a:moveTo>
                    <a:pt x="543" y="1373"/>
                  </a:moveTo>
                  <a:lnTo>
                    <a:pt x="344" y="1373"/>
                  </a:lnTo>
                  <a:lnTo>
                    <a:pt x="344" y="965"/>
                  </a:lnTo>
                  <a:lnTo>
                    <a:pt x="543" y="965"/>
                  </a:lnTo>
                  <a:lnTo>
                    <a:pt x="543" y="1373"/>
                  </a:lnTo>
                  <a:close/>
                  <a:moveTo>
                    <a:pt x="568" y="1373"/>
                  </a:moveTo>
                  <a:lnTo>
                    <a:pt x="568" y="965"/>
                  </a:lnTo>
                  <a:lnTo>
                    <a:pt x="767" y="965"/>
                  </a:lnTo>
                  <a:lnTo>
                    <a:pt x="767" y="1373"/>
                  </a:lnTo>
                  <a:lnTo>
                    <a:pt x="568" y="1373"/>
                  </a:lnTo>
                  <a:close/>
                  <a:moveTo>
                    <a:pt x="1075" y="1373"/>
                  </a:moveTo>
                  <a:lnTo>
                    <a:pt x="804" y="1373"/>
                  </a:lnTo>
                  <a:lnTo>
                    <a:pt x="804" y="947"/>
                  </a:lnTo>
                  <a:cubicBezTo>
                    <a:pt x="804" y="937"/>
                    <a:pt x="796" y="929"/>
                    <a:pt x="786" y="929"/>
                  </a:cubicBezTo>
                  <a:lnTo>
                    <a:pt x="325" y="929"/>
                  </a:lnTo>
                  <a:cubicBezTo>
                    <a:pt x="315" y="929"/>
                    <a:pt x="307" y="937"/>
                    <a:pt x="307" y="947"/>
                  </a:cubicBezTo>
                  <a:lnTo>
                    <a:pt x="307" y="1373"/>
                  </a:lnTo>
                  <a:lnTo>
                    <a:pt x="36" y="1373"/>
                  </a:lnTo>
                  <a:lnTo>
                    <a:pt x="36" y="437"/>
                  </a:lnTo>
                  <a:lnTo>
                    <a:pt x="1075" y="437"/>
                  </a:lnTo>
                  <a:lnTo>
                    <a:pt x="1075" y="1373"/>
                  </a:lnTo>
                  <a:close/>
                  <a:moveTo>
                    <a:pt x="36" y="345"/>
                  </a:moveTo>
                  <a:lnTo>
                    <a:pt x="1075" y="345"/>
                  </a:lnTo>
                  <a:lnTo>
                    <a:pt x="1075" y="401"/>
                  </a:lnTo>
                  <a:lnTo>
                    <a:pt x="36" y="401"/>
                  </a:lnTo>
                  <a:lnTo>
                    <a:pt x="36" y="3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18">
              <a:extLst>
                <a:ext uri="{FF2B5EF4-FFF2-40B4-BE49-F238E27FC236}">
                  <a16:creationId xmlns:a16="http://schemas.microsoft.com/office/drawing/2014/main" id="{B2DFE140-AAC4-4F25-BBA0-B9AF8C8989C8}"/>
                </a:ext>
              </a:extLst>
            </p:cNvPr>
            <p:cNvSpPr>
              <a:spLocks noEditPoints="1"/>
            </p:cNvSpPr>
            <p:nvPr/>
          </p:nvSpPr>
          <p:spPr bwMode="auto">
            <a:xfrm>
              <a:off x="-601663" y="3051175"/>
              <a:ext cx="98425" cy="107950"/>
            </a:xfrm>
            <a:custGeom>
              <a:avLst/>
              <a:gdLst>
                <a:gd name="T0" fmla="*/ 12 w 172"/>
                <a:gd name="T1" fmla="*/ 25 h 190"/>
                <a:gd name="T2" fmla="*/ 47 w 172"/>
                <a:gd name="T3" fmla="*/ 25 h 190"/>
                <a:gd name="T4" fmla="*/ 47 w 172"/>
                <a:gd name="T5" fmla="*/ 134 h 190"/>
                <a:gd name="T6" fmla="*/ 50 w 172"/>
                <a:gd name="T7" fmla="*/ 142 h 190"/>
                <a:gd name="T8" fmla="*/ 38 w 172"/>
                <a:gd name="T9" fmla="*/ 164 h 190"/>
                <a:gd name="T10" fmla="*/ 64 w 172"/>
                <a:gd name="T11" fmla="*/ 190 h 190"/>
                <a:gd name="T12" fmla="*/ 91 w 172"/>
                <a:gd name="T13" fmla="*/ 164 h 190"/>
                <a:gd name="T14" fmla="*/ 84 w 172"/>
                <a:gd name="T15" fmla="*/ 147 h 190"/>
                <a:gd name="T16" fmla="*/ 101 w 172"/>
                <a:gd name="T17" fmla="*/ 147 h 190"/>
                <a:gd name="T18" fmla="*/ 94 w 172"/>
                <a:gd name="T19" fmla="*/ 164 h 190"/>
                <a:gd name="T20" fmla="*/ 121 w 172"/>
                <a:gd name="T21" fmla="*/ 190 h 190"/>
                <a:gd name="T22" fmla="*/ 147 w 172"/>
                <a:gd name="T23" fmla="*/ 164 h 190"/>
                <a:gd name="T24" fmla="*/ 138 w 172"/>
                <a:gd name="T25" fmla="*/ 144 h 190"/>
                <a:gd name="T26" fmla="*/ 142 w 172"/>
                <a:gd name="T27" fmla="*/ 138 h 190"/>
                <a:gd name="T28" fmla="*/ 170 w 172"/>
                <a:gd name="T29" fmla="*/ 58 h 190"/>
                <a:gd name="T30" fmla="*/ 169 w 172"/>
                <a:gd name="T31" fmla="*/ 47 h 190"/>
                <a:gd name="T32" fmla="*/ 158 w 172"/>
                <a:gd name="T33" fmla="*/ 41 h 190"/>
                <a:gd name="T34" fmla="*/ 72 w 172"/>
                <a:gd name="T35" fmla="*/ 41 h 190"/>
                <a:gd name="T36" fmla="*/ 72 w 172"/>
                <a:gd name="T37" fmla="*/ 13 h 190"/>
                <a:gd name="T38" fmla="*/ 60 w 172"/>
                <a:gd name="T39" fmla="*/ 0 h 190"/>
                <a:gd name="T40" fmla="*/ 12 w 172"/>
                <a:gd name="T41" fmla="*/ 0 h 190"/>
                <a:gd name="T42" fmla="*/ 0 w 172"/>
                <a:gd name="T43" fmla="*/ 13 h 190"/>
                <a:gd name="T44" fmla="*/ 12 w 172"/>
                <a:gd name="T45" fmla="*/ 25 h 190"/>
                <a:gd name="T46" fmla="*/ 64 w 172"/>
                <a:gd name="T47" fmla="*/ 165 h 190"/>
                <a:gd name="T48" fmla="*/ 63 w 172"/>
                <a:gd name="T49" fmla="*/ 164 h 190"/>
                <a:gd name="T50" fmla="*/ 64 w 172"/>
                <a:gd name="T51" fmla="*/ 163 h 190"/>
                <a:gd name="T52" fmla="*/ 66 w 172"/>
                <a:gd name="T53" fmla="*/ 164 h 190"/>
                <a:gd name="T54" fmla="*/ 64 w 172"/>
                <a:gd name="T55" fmla="*/ 165 h 190"/>
                <a:gd name="T56" fmla="*/ 121 w 172"/>
                <a:gd name="T57" fmla="*/ 165 h 190"/>
                <a:gd name="T58" fmla="*/ 120 w 172"/>
                <a:gd name="T59" fmla="*/ 164 h 190"/>
                <a:gd name="T60" fmla="*/ 121 w 172"/>
                <a:gd name="T61" fmla="*/ 163 h 190"/>
                <a:gd name="T62" fmla="*/ 122 w 172"/>
                <a:gd name="T63" fmla="*/ 164 h 190"/>
                <a:gd name="T64" fmla="*/ 121 w 172"/>
                <a:gd name="T65" fmla="*/ 165 h 190"/>
                <a:gd name="T66" fmla="*/ 72 w 172"/>
                <a:gd name="T67" fmla="*/ 66 h 190"/>
                <a:gd name="T68" fmla="*/ 141 w 172"/>
                <a:gd name="T69" fmla="*/ 66 h 190"/>
                <a:gd name="T70" fmla="*/ 121 w 172"/>
                <a:gd name="T71" fmla="*/ 121 h 190"/>
                <a:gd name="T72" fmla="*/ 72 w 172"/>
                <a:gd name="T73" fmla="*/ 121 h 190"/>
                <a:gd name="T74" fmla="*/ 72 w 172"/>
                <a:gd name="T75" fmla="*/ 6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190">
                  <a:moveTo>
                    <a:pt x="12" y="25"/>
                  </a:moveTo>
                  <a:lnTo>
                    <a:pt x="47" y="25"/>
                  </a:lnTo>
                  <a:lnTo>
                    <a:pt x="47" y="134"/>
                  </a:lnTo>
                  <a:cubicBezTo>
                    <a:pt x="47" y="137"/>
                    <a:pt x="48" y="140"/>
                    <a:pt x="50" y="142"/>
                  </a:cubicBezTo>
                  <a:cubicBezTo>
                    <a:pt x="43" y="146"/>
                    <a:pt x="38" y="155"/>
                    <a:pt x="38" y="164"/>
                  </a:cubicBezTo>
                  <a:cubicBezTo>
                    <a:pt x="38" y="178"/>
                    <a:pt x="50" y="190"/>
                    <a:pt x="64" y="190"/>
                  </a:cubicBezTo>
                  <a:cubicBezTo>
                    <a:pt x="79" y="190"/>
                    <a:pt x="91" y="178"/>
                    <a:pt x="91" y="164"/>
                  </a:cubicBezTo>
                  <a:cubicBezTo>
                    <a:pt x="91" y="157"/>
                    <a:pt x="88" y="151"/>
                    <a:pt x="84" y="147"/>
                  </a:cubicBezTo>
                  <a:lnTo>
                    <a:pt x="101" y="147"/>
                  </a:lnTo>
                  <a:cubicBezTo>
                    <a:pt x="97" y="151"/>
                    <a:pt x="94" y="157"/>
                    <a:pt x="94" y="164"/>
                  </a:cubicBezTo>
                  <a:cubicBezTo>
                    <a:pt x="94" y="178"/>
                    <a:pt x="106" y="190"/>
                    <a:pt x="121" y="190"/>
                  </a:cubicBezTo>
                  <a:cubicBezTo>
                    <a:pt x="136" y="190"/>
                    <a:pt x="147" y="178"/>
                    <a:pt x="147" y="164"/>
                  </a:cubicBezTo>
                  <a:cubicBezTo>
                    <a:pt x="147" y="156"/>
                    <a:pt x="144" y="148"/>
                    <a:pt x="138" y="144"/>
                  </a:cubicBezTo>
                  <a:cubicBezTo>
                    <a:pt x="140" y="142"/>
                    <a:pt x="141" y="140"/>
                    <a:pt x="142" y="138"/>
                  </a:cubicBezTo>
                  <a:lnTo>
                    <a:pt x="170" y="58"/>
                  </a:lnTo>
                  <a:cubicBezTo>
                    <a:pt x="172" y="54"/>
                    <a:pt x="171" y="50"/>
                    <a:pt x="169" y="47"/>
                  </a:cubicBezTo>
                  <a:cubicBezTo>
                    <a:pt x="166" y="43"/>
                    <a:pt x="163" y="41"/>
                    <a:pt x="158" y="41"/>
                  </a:cubicBezTo>
                  <a:lnTo>
                    <a:pt x="72" y="41"/>
                  </a:lnTo>
                  <a:lnTo>
                    <a:pt x="72" y="13"/>
                  </a:lnTo>
                  <a:cubicBezTo>
                    <a:pt x="72" y="6"/>
                    <a:pt x="67" y="0"/>
                    <a:pt x="60" y="0"/>
                  </a:cubicBezTo>
                  <a:lnTo>
                    <a:pt x="12" y="0"/>
                  </a:lnTo>
                  <a:cubicBezTo>
                    <a:pt x="5" y="0"/>
                    <a:pt x="0" y="6"/>
                    <a:pt x="0" y="13"/>
                  </a:cubicBezTo>
                  <a:cubicBezTo>
                    <a:pt x="0" y="20"/>
                    <a:pt x="5" y="25"/>
                    <a:pt x="12" y="25"/>
                  </a:cubicBezTo>
                  <a:close/>
                  <a:moveTo>
                    <a:pt x="64" y="165"/>
                  </a:moveTo>
                  <a:cubicBezTo>
                    <a:pt x="64" y="165"/>
                    <a:pt x="63" y="165"/>
                    <a:pt x="63" y="164"/>
                  </a:cubicBezTo>
                  <a:cubicBezTo>
                    <a:pt x="63" y="163"/>
                    <a:pt x="64" y="163"/>
                    <a:pt x="64" y="163"/>
                  </a:cubicBezTo>
                  <a:cubicBezTo>
                    <a:pt x="65" y="163"/>
                    <a:pt x="66" y="163"/>
                    <a:pt x="66" y="164"/>
                  </a:cubicBezTo>
                  <a:cubicBezTo>
                    <a:pt x="66" y="165"/>
                    <a:pt x="65" y="165"/>
                    <a:pt x="64" y="165"/>
                  </a:cubicBezTo>
                  <a:close/>
                  <a:moveTo>
                    <a:pt x="121" y="165"/>
                  </a:moveTo>
                  <a:cubicBezTo>
                    <a:pt x="120" y="165"/>
                    <a:pt x="120" y="165"/>
                    <a:pt x="120" y="164"/>
                  </a:cubicBezTo>
                  <a:cubicBezTo>
                    <a:pt x="120" y="163"/>
                    <a:pt x="120" y="163"/>
                    <a:pt x="121" y="163"/>
                  </a:cubicBezTo>
                  <a:cubicBezTo>
                    <a:pt x="122" y="163"/>
                    <a:pt x="122" y="163"/>
                    <a:pt x="122" y="164"/>
                  </a:cubicBezTo>
                  <a:cubicBezTo>
                    <a:pt x="122" y="165"/>
                    <a:pt x="122" y="165"/>
                    <a:pt x="121" y="165"/>
                  </a:cubicBezTo>
                  <a:close/>
                  <a:moveTo>
                    <a:pt x="72" y="66"/>
                  </a:moveTo>
                  <a:lnTo>
                    <a:pt x="141" y="66"/>
                  </a:lnTo>
                  <a:lnTo>
                    <a:pt x="121" y="121"/>
                  </a:lnTo>
                  <a:lnTo>
                    <a:pt x="72" y="121"/>
                  </a:lnTo>
                  <a:lnTo>
                    <a:pt x="72" y="6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9">
              <a:extLst>
                <a:ext uri="{FF2B5EF4-FFF2-40B4-BE49-F238E27FC236}">
                  <a16:creationId xmlns:a16="http://schemas.microsoft.com/office/drawing/2014/main" id="{7786F04B-83C5-4897-B4BB-1B059BBC9081}"/>
                </a:ext>
              </a:extLst>
            </p:cNvPr>
            <p:cNvSpPr>
              <a:spLocks noEditPoints="1"/>
            </p:cNvSpPr>
            <p:nvPr/>
          </p:nvSpPr>
          <p:spPr bwMode="auto">
            <a:xfrm>
              <a:off x="-828675" y="3287713"/>
              <a:ext cx="552450" cy="196850"/>
            </a:xfrm>
            <a:custGeom>
              <a:avLst/>
              <a:gdLst>
                <a:gd name="T0" fmla="*/ 12 w 965"/>
                <a:gd name="T1" fmla="*/ 345 h 345"/>
                <a:gd name="T2" fmla="*/ 326 w 965"/>
                <a:gd name="T3" fmla="*/ 345 h 345"/>
                <a:gd name="T4" fmla="*/ 639 w 965"/>
                <a:gd name="T5" fmla="*/ 345 h 345"/>
                <a:gd name="T6" fmla="*/ 953 w 965"/>
                <a:gd name="T7" fmla="*/ 345 h 345"/>
                <a:gd name="T8" fmla="*/ 965 w 965"/>
                <a:gd name="T9" fmla="*/ 332 h 345"/>
                <a:gd name="T10" fmla="*/ 965 w 965"/>
                <a:gd name="T11" fmla="*/ 172 h 345"/>
                <a:gd name="T12" fmla="*/ 965 w 965"/>
                <a:gd name="T13" fmla="*/ 12 h 345"/>
                <a:gd name="T14" fmla="*/ 953 w 965"/>
                <a:gd name="T15" fmla="*/ 0 h 345"/>
                <a:gd name="T16" fmla="*/ 639 w 965"/>
                <a:gd name="T17" fmla="*/ 0 h 345"/>
                <a:gd name="T18" fmla="*/ 326 w 965"/>
                <a:gd name="T19" fmla="*/ 0 h 345"/>
                <a:gd name="T20" fmla="*/ 12 w 965"/>
                <a:gd name="T21" fmla="*/ 0 h 345"/>
                <a:gd name="T22" fmla="*/ 0 w 965"/>
                <a:gd name="T23" fmla="*/ 12 h 345"/>
                <a:gd name="T24" fmla="*/ 0 w 965"/>
                <a:gd name="T25" fmla="*/ 172 h 345"/>
                <a:gd name="T26" fmla="*/ 0 w 965"/>
                <a:gd name="T27" fmla="*/ 332 h 345"/>
                <a:gd name="T28" fmla="*/ 12 w 965"/>
                <a:gd name="T29" fmla="*/ 345 h 345"/>
                <a:gd name="T30" fmla="*/ 25 w 965"/>
                <a:gd name="T31" fmla="*/ 185 h 345"/>
                <a:gd name="T32" fmla="*/ 313 w 965"/>
                <a:gd name="T33" fmla="*/ 185 h 345"/>
                <a:gd name="T34" fmla="*/ 313 w 965"/>
                <a:gd name="T35" fmla="*/ 320 h 345"/>
                <a:gd name="T36" fmla="*/ 25 w 965"/>
                <a:gd name="T37" fmla="*/ 320 h 345"/>
                <a:gd name="T38" fmla="*/ 25 w 965"/>
                <a:gd name="T39" fmla="*/ 185 h 345"/>
                <a:gd name="T40" fmla="*/ 338 w 965"/>
                <a:gd name="T41" fmla="*/ 185 h 345"/>
                <a:gd name="T42" fmla="*/ 627 w 965"/>
                <a:gd name="T43" fmla="*/ 185 h 345"/>
                <a:gd name="T44" fmla="*/ 627 w 965"/>
                <a:gd name="T45" fmla="*/ 320 h 345"/>
                <a:gd name="T46" fmla="*/ 338 w 965"/>
                <a:gd name="T47" fmla="*/ 320 h 345"/>
                <a:gd name="T48" fmla="*/ 338 w 965"/>
                <a:gd name="T49" fmla="*/ 185 h 345"/>
                <a:gd name="T50" fmla="*/ 940 w 965"/>
                <a:gd name="T51" fmla="*/ 320 h 345"/>
                <a:gd name="T52" fmla="*/ 652 w 965"/>
                <a:gd name="T53" fmla="*/ 320 h 345"/>
                <a:gd name="T54" fmla="*/ 652 w 965"/>
                <a:gd name="T55" fmla="*/ 185 h 345"/>
                <a:gd name="T56" fmla="*/ 940 w 965"/>
                <a:gd name="T57" fmla="*/ 185 h 345"/>
                <a:gd name="T58" fmla="*/ 940 w 965"/>
                <a:gd name="T59" fmla="*/ 320 h 345"/>
                <a:gd name="T60" fmla="*/ 940 w 965"/>
                <a:gd name="T61" fmla="*/ 160 h 345"/>
                <a:gd name="T62" fmla="*/ 652 w 965"/>
                <a:gd name="T63" fmla="*/ 160 h 345"/>
                <a:gd name="T64" fmla="*/ 652 w 965"/>
                <a:gd name="T65" fmla="*/ 25 h 345"/>
                <a:gd name="T66" fmla="*/ 940 w 965"/>
                <a:gd name="T67" fmla="*/ 25 h 345"/>
                <a:gd name="T68" fmla="*/ 940 w 965"/>
                <a:gd name="T69" fmla="*/ 160 h 345"/>
                <a:gd name="T70" fmla="*/ 627 w 965"/>
                <a:gd name="T71" fmla="*/ 160 h 345"/>
                <a:gd name="T72" fmla="*/ 338 w 965"/>
                <a:gd name="T73" fmla="*/ 160 h 345"/>
                <a:gd name="T74" fmla="*/ 338 w 965"/>
                <a:gd name="T75" fmla="*/ 25 h 345"/>
                <a:gd name="T76" fmla="*/ 627 w 965"/>
                <a:gd name="T77" fmla="*/ 25 h 345"/>
                <a:gd name="T78" fmla="*/ 627 w 965"/>
                <a:gd name="T79" fmla="*/ 160 h 345"/>
                <a:gd name="T80" fmla="*/ 25 w 965"/>
                <a:gd name="T81" fmla="*/ 25 h 345"/>
                <a:gd name="T82" fmla="*/ 313 w 965"/>
                <a:gd name="T83" fmla="*/ 25 h 345"/>
                <a:gd name="T84" fmla="*/ 313 w 965"/>
                <a:gd name="T85" fmla="*/ 160 h 345"/>
                <a:gd name="T86" fmla="*/ 25 w 965"/>
                <a:gd name="T87" fmla="*/ 160 h 345"/>
                <a:gd name="T88" fmla="*/ 25 w 965"/>
                <a:gd name="T89" fmla="*/ 2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5" h="345">
                  <a:moveTo>
                    <a:pt x="12" y="345"/>
                  </a:moveTo>
                  <a:lnTo>
                    <a:pt x="326" y="345"/>
                  </a:lnTo>
                  <a:lnTo>
                    <a:pt x="639" y="345"/>
                  </a:lnTo>
                  <a:lnTo>
                    <a:pt x="953" y="345"/>
                  </a:lnTo>
                  <a:cubicBezTo>
                    <a:pt x="960" y="345"/>
                    <a:pt x="965" y="339"/>
                    <a:pt x="965" y="332"/>
                  </a:cubicBezTo>
                  <a:lnTo>
                    <a:pt x="965" y="172"/>
                  </a:lnTo>
                  <a:lnTo>
                    <a:pt x="965" y="12"/>
                  </a:lnTo>
                  <a:cubicBezTo>
                    <a:pt x="965" y="5"/>
                    <a:pt x="960" y="0"/>
                    <a:pt x="953" y="0"/>
                  </a:cubicBezTo>
                  <a:lnTo>
                    <a:pt x="639" y="0"/>
                  </a:lnTo>
                  <a:lnTo>
                    <a:pt x="326" y="0"/>
                  </a:lnTo>
                  <a:lnTo>
                    <a:pt x="12" y="0"/>
                  </a:lnTo>
                  <a:cubicBezTo>
                    <a:pt x="5" y="0"/>
                    <a:pt x="0" y="5"/>
                    <a:pt x="0" y="12"/>
                  </a:cubicBezTo>
                  <a:lnTo>
                    <a:pt x="0" y="172"/>
                  </a:lnTo>
                  <a:lnTo>
                    <a:pt x="0" y="332"/>
                  </a:lnTo>
                  <a:cubicBezTo>
                    <a:pt x="0" y="339"/>
                    <a:pt x="5" y="345"/>
                    <a:pt x="12" y="345"/>
                  </a:cubicBezTo>
                  <a:close/>
                  <a:moveTo>
                    <a:pt x="25" y="185"/>
                  </a:moveTo>
                  <a:lnTo>
                    <a:pt x="313" y="185"/>
                  </a:lnTo>
                  <a:lnTo>
                    <a:pt x="313" y="320"/>
                  </a:lnTo>
                  <a:lnTo>
                    <a:pt x="25" y="320"/>
                  </a:lnTo>
                  <a:lnTo>
                    <a:pt x="25" y="185"/>
                  </a:lnTo>
                  <a:close/>
                  <a:moveTo>
                    <a:pt x="338" y="185"/>
                  </a:moveTo>
                  <a:lnTo>
                    <a:pt x="627" y="185"/>
                  </a:lnTo>
                  <a:lnTo>
                    <a:pt x="627" y="320"/>
                  </a:lnTo>
                  <a:lnTo>
                    <a:pt x="338" y="320"/>
                  </a:lnTo>
                  <a:lnTo>
                    <a:pt x="338" y="185"/>
                  </a:lnTo>
                  <a:close/>
                  <a:moveTo>
                    <a:pt x="940" y="320"/>
                  </a:moveTo>
                  <a:lnTo>
                    <a:pt x="652" y="320"/>
                  </a:lnTo>
                  <a:lnTo>
                    <a:pt x="652" y="185"/>
                  </a:lnTo>
                  <a:lnTo>
                    <a:pt x="940" y="185"/>
                  </a:lnTo>
                  <a:lnTo>
                    <a:pt x="940" y="320"/>
                  </a:lnTo>
                  <a:close/>
                  <a:moveTo>
                    <a:pt x="940" y="160"/>
                  </a:moveTo>
                  <a:lnTo>
                    <a:pt x="652" y="160"/>
                  </a:lnTo>
                  <a:lnTo>
                    <a:pt x="652" y="25"/>
                  </a:lnTo>
                  <a:lnTo>
                    <a:pt x="940" y="25"/>
                  </a:lnTo>
                  <a:lnTo>
                    <a:pt x="940" y="160"/>
                  </a:lnTo>
                  <a:close/>
                  <a:moveTo>
                    <a:pt x="627" y="160"/>
                  </a:moveTo>
                  <a:lnTo>
                    <a:pt x="338" y="160"/>
                  </a:lnTo>
                  <a:lnTo>
                    <a:pt x="338" y="25"/>
                  </a:lnTo>
                  <a:lnTo>
                    <a:pt x="627" y="25"/>
                  </a:lnTo>
                  <a:lnTo>
                    <a:pt x="627" y="160"/>
                  </a:lnTo>
                  <a:close/>
                  <a:moveTo>
                    <a:pt x="25" y="25"/>
                  </a:moveTo>
                  <a:lnTo>
                    <a:pt x="313" y="25"/>
                  </a:lnTo>
                  <a:lnTo>
                    <a:pt x="313" y="160"/>
                  </a:lnTo>
                  <a:lnTo>
                    <a:pt x="25" y="160"/>
                  </a:lnTo>
                  <a:lnTo>
                    <a:pt x="25"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 name="Oval 11">
            <a:extLst>
              <a:ext uri="{FF2B5EF4-FFF2-40B4-BE49-F238E27FC236}">
                <a16:creationId xmlns:a16="http://schemas.microsoft.com/office/drawing/2014/main" id="{6747C4B7-957C-438D-8BEC-945FDD9E3855}"/>
              </a:ext>
            </a:extLst>
          </p:cNvPr>
          <p:cNvSpPr/>
          <p:nvPr/>
        </p:nvSpPr>
        <p:spPr bwMode="auto">
          <a:xfrm>
            <a:off x="2531881" y="1726037"/>
            <a:ext cx="2653209" cy="2653209"/>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AEAEA"/>
              </a:solidFill>
              <a:effectLst/>
              <a:uLnTx/>
              <a:uFillTx/>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779534CB-6141-4E10-864A-90407DE0697C}"/>
              </a:ext>
            </a:extLst>
          </p:cNvPr>
          <p:cNvGrpSpPr/>
          <p:nvPr/>
        </p:nvGrpSpPr>
        <p:grpSpPr>
          <a:xfrm>
            <a:off x="2998756" y="2378235"/>
            <a:ext cx="1719458" cy="1348812"/>
            <a:chOff x="5561013" y="7212013"/>
            <a:chExt cx="1958975" cy="1536699"/>
          </a:xfrm>
        </p:grpSpPr>
        <p:sp>
          <p:nvSpPr>
            <p:cNvPr id="41" name="Freeform 14">
              <a:extLst>
                <a:ext uri="{FF2B5EF4-FFF2-40B4-BE49-F238E27FC236}">
                  <a16:creationId xmlns:a16="http://schemas.microsoft.com/office/drawing/2014/main" id="{A9D171FD-66EE-4743-8A31-6EF9140D81E6}"/>
                </a:ext>
              </a:extLst>
            </p:cNvPr>
            <p:cNvSpPr>
              <a:spLocks noEditPoints="1"/>
            </p:cNvSpPr>
            <p:nvPr/>
          </p:nvSpPr>
          <p:spPr bwMode="auto">
            <a:xfrm>
              <a:off x="6291263" y="7212013"/>
              <a:ext cx="511175" cy="514350"/>
            </a:xfrm>
            <a:custGeom>
              <a:avLst/>
              <a:gdLst>
                <a:gd name="T0" fmla="*/ 118 w 236"/>
                <a:gd name="T1" fmla="*/ 238 h 238"/>
                <a:gd name="T2" fmla="*/ 0 w 236"/>
                <a:gd name="T3" fmla="*/ 119 h 238"/>
                <a:gd name="T4" fmla="*/ 118 w 236"/>
                <a:gd name="T5" fmla="*/ 0 h 238"/>
                <a:gd name="T6" fmla="*/ 236 w 236"/>
                <a:gd name="T7" fmla="*/ 119 h 238"/>
                <a:gd name="T8" fmla="*/ 118 w 236"/>
                <a:gd name="T9" fmla="*/ 238 h 238"/>
                <a:gd name="T10" fmla="*/ 118 w 236"/>
                <a:gd name="T11" fmla="*/ 16 h 238"/>
                <a:gd name="T12" fmla="*/ 16 w 236"/>
                <a:gd name="T13" fmla="*/ 119 h 238"/>
                <a:gd name="T14" fmla="*/ 118 w 236"/>
                <a:gd name="T15" fmla="*/ 222 h 238"/>
                <a:gd name="T16" fmla="*/ 220 w 236"/>
                <a:gd name="T17" fmla="*/ 119 h 238"/>
                <a:gd name="T18" fmla="*/ 118 w 236"/>
                <a:gd name="T19" fmla="*/ 1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238">
                  <a:moveTo>
                    <a:pt x="118" y="238"/>
                  </a:moveTo>
                  <a:cubicBezTo>
                    <a:pt x="53" y="238"/>
                    <a:pt x="0" y="185"/>
                    <a:pt x="0" y="119"/>
                  </a:cubicBezTo>
                  <a:cubicBezTo>
                    <a:pt x="0" y="54"/>
                    <a:pt x="53" y="0"/>
                    <a:pt x="118" y="0"/>
                  </a:cubicBezTo>
                  <a:cubicBezTo>
                    <a:pt x="183" y="0"/>
                    <a:pt x="236" y="54"/>
                    <a:pt x="236" y="119"/>
                  </a:cubicBezTo>
                  <a:cubicBezTo>
                    <a:pt x="236" y="185"/>
                    <a:pt x="183" y="238"/>
                    <a:pt x="118" y="238"/>
                  </a:cubicBezTo>
                  <a:close/>
                  <a:moveTo>
                    <a:pt x="118" y="16"/>
                  </a:moveTo>
                  <a:cubicBezTo>
                    <a:pt x="62" y="16"/>
                    <a:pt x="16" y="62"/>
                    <a:pt x="16" y="119"/>
                  </a:cubicBezTo>
                  <a:cubicBezTo>
                    <a:pt x="16" y="176"/>
                    <a:pt x="62" y="222"/>
                    <a:pt x="118" y="222"/>
                  </a:cubicBezTo>
                  <a:cubicBezTo>
                    <a:pt x="174" y="222"/>
                    <a:pt x="220" y="176"/>
                    <a:pt x="220" y="119"/>
                  </a:cubicBezTo>
                  <a:cubicBezTo>
                    <a:pt x="220" y="62"/>
                    <a:pt x="174" y="16"/>
                    <a:pt x="11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5">
              <a:extLst>
                <a:ext uri="{FF2B5EF4-FFF2-40B4-BE49-F238E27FC236}">
                  <a16:creationId xmlns:a16="http://schemas.microsoft.com/office/drawing/2014/main" id="{01D5CD29-D4A8-4FB9-98B0-D826B6B38BA7}"/>
                </a:ext>
              </a:extLst>
            </p:cNvPr>
            <p:cNvSpPr>
              <a:spLocks noEditPoints="1"/>
            </p:cNvSpPr>
            <p:nvPr/>
          </p:nvSpPr>
          <p:spPr bwMode="auto">
            <a:xfrm>
              <a:off x="6138863" y="7756525"/>
              <a:ext cx="803275" cy="992187"/>
            </a:xfrm>
            <a:custGeom>
              <a:avLst/>
              <a:gdLst>
                <a:gd name="T0" fmla="*/ 187 w 372"/>
                <a:gd name="T1" fmla="*/ 458 h 458"/>
                <a:gd name="T2" fmla="*/ 187 w 372"/>
                <a:gd name="T3" fmla="*/ 458 h 458"/>
                <a:gd name="T4" fmla="*/ 76 w 372"/>
                <a:gd name="T5" fmla="*/ 386 h 458"/>
                <a:gd name="T6" fmla="*/ 19 w 372"/>
                <a:gd name="T7" fmla="*/ 157 h 458"/>
                <a:gd name="T8" fmla="*/ 15 w 372"/>
                <a:gd name="T9" fmla="*/ 61 h 458"/>
                <a:gd name="T10" fmla="*/ 104 w 372"/>
                <a:gd name="T11" fmla="*/ 2 h 458"/>
                <a:gd name="T12" fmla="*/ 274 w 372"/>
                <a:gd name="T13" fmla="*/ 2 h 458"/>
                <a:gd name="T14" fmla="*/ 368 w 372"/>
                <a:gd name="T15" fmla="*/ 74 h 458"/>
                <a:gd name="T16" fmla="*/ 356 w 372"/>
                <a:gd name="T17" fmla="*/ 161 h 458"/>
                <a:gd name="T18" fmla="*/ 297 w 372"/>
                <a:gd name="T19" fmla="*/ 398 h 458"/>
                <a:gd name="T20" fmla="*/ 297 w 372"/>
                <a:gd name="T21" fmla="*/ 399 h 458"/>
                <a:gd name="T22" fmla="*/ 187 w 372"/>
                <a:gd name="T23" fmla="*/ 458 h 458"/>
                <a:gd name="T24" fmla="*/ 276 w 372"/>
                <a:gd name="T25" fmla="*/ 18 h 458"/>
                <a:gd name="T26" fmla="*/ 275 w 372"/>
                <a:gd name="T27" fmla="*/ 18 h 458"/>
                <a:gd name="T28" fmla="*/ 104 w 372"/>
                <a:gd name="T29" fmla="*/ 18 h 458"/>
                <a:gd name="T30" fmla="*/ 29 w 372"/>
                <a:gd name="T31" fmla="*/ 68 h 458"/>
                <a:gd name="T32" fmla="*/ 34 w 372"/>
                <a:gd name="T33" fmla="*/ 152 h 458"/>
                <a:gd name="T34" fmla="*/ 34 w 372"/>
                <a:gd name="T35" fmla="*/ 153 h 458"/>
                <a:gd name="T36" fmla="*/ 91 w 372"/>
                <a:gd name="T37" fmla="*/ 382 h 458"/>
                <a:gd name="T38" fmla="*/ 187 w 372"/>
                <a:gd name="T39" fmla="*/ 442 h 458"/>
                <a:gd name="T40" fmla="*/ 187 w 372"/>
                <a:gd name="T41" fmla="*/ 442 h 458"/>
                <a:gd name="T42" fmla="*/ 282 w 372"/>
                <a:gd name="T43" fmla="*/ 393 h 458"/>
                <a:gd name="T44" fmla="*/ 341 w 372"/>
                <a:gd name="T45" fmla="*/ 157 h 458"/>
                <a:gd name="T46" fmla="*/ 352 w 372"/>
                <a:gd name="T47" fmla="*/ 79 h 458"/>
                <a:gd name="T48" fmla="*/ 352 w 372"/>
                <a:gd name="T49" fmla="*/ 79 h 458"/>
                <a:gd name="T50" fmla="*/ 276 w 372"/>
                <a:gd name="T51" fmla="*/ 18 h 458"/>
                <a:gd name="T52" fmla="*/ 192 w 372"/>
                <a:gd name="T53" fmla="*/ 290 h 458"/>
                <a:gd name="T54" fmla="*/ 149 w 372"/>
                <a:gd name="T55" fmla="*/ 128 h 458"/>
                <a:gd name="T56" fmla="*/ 173 w 372"/>
                <a:gd name="T57" fmla="*/ 86 h 458"/>
                <a:gd name="T58" fmla="*/ 167 w 372"/>
                <a:gd name="T59" fmla="*/ 86 h 458"/>
                <a:gd name="T60" fmla="*/ 167 w 372"/>
                <a:gd name="T61" fmla="*/ 43 h 458"/>
                <a:gd name="T62" fmla="*/ 219 w 372"/>
                <a:gd name="T63" fmla="*/ 43 h 458"/>
                <a:gd name="T64" fmla="*/ 219 w 372"/>
                <a:gd name="T65" fmla="*/ 86 h 458"/>
                <a:gd name="T66" fmla="*/ 212 w 372"/>
                <a:gd name="T67" fmla="*/ 86 h 458"/>
                <a:gd name="T68" fmla="*/ 236 w 372"/>
                <a:gd name="T69" fmla="*/ 125 h 458"/>
                <a:gd name="T70" fmla="*/ 192 w 372"/>
                <a:gd name="T71" fmla="*/ 290 h 458"/>
                <a:gd name="T72" fmla="*/ 167 w 372"/>
                <a:gd name="T73" fmla="*/ 130 h 458"/>
                <a:gd name="T74" fmla="*/ 192 w 372"/>
                <a:gd name="T75" fmla="*/ 227 h 458"/>
                <a:gd name="T76" fmla="*/ 219 w 372"/>
                <a:gd name="T77" fmla="*/ 128 h 458"/>
                <a:gd name="T78" fmla="*/ 192 w 372"/>
                <a:gd name="T79" fmla="*/ 84 h 458"/>
                <a:gd name="T80" fmla="*/ 167 w 372"/>
                <a:gd name="T81" fmla="*/ 130 h 458"/>
                <a:gd name="T82" fmla="*/ 184 w 372"/>
                <a:gd name="T83" fmla="*/ 70 h 458"/>
                <a:gd name="T84" fmla="*/ 203 w 372"/>
                <a:gd name="T85" fmla="*/ 70 h 458"/>
                <a:gd name="T86" fmla="*/ 203 w 372"/>
                <a:gd name="T87" fmla="*/ 59 h 458"/>
                <a:gd name="T88" fmla="*/ 183 w 372"/>
                <a:gd name="T89" fmla="*/ 59 h 458"/>
                <a:gd name="T90" fmla="*/ 183 w 372"/>
                <a:gd name="T91" fmla="*/ 70 h 458"/>
                <a:gd name="T92" fmla="*/ 184 w 372"/>
                <a:gd name="T93" fmla="*/ 7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2" h="458">
                  <a:moveTo>
                    <a:pt x="187" y="458"/>
                  </a:moveTo>
                  <a:cubicBezTo>
                    <a:pt x="187" y="458"/>
                    <a:pt x="187" y="458"/>
                    <a:pt x="187" y="458"/>
                  </a:cubicBezTo>
                  <a:cubicBezTo>
                    <a:pt x="177" y="458"/>
                    <a:pt x="93" y="456"/>
                    <a:pt x="76" y="386"/>
                  </a:cubicBezTo>
                  <a:cubicBezTo>
                    <a:pt x="19" y="157"/>
                    <a:pt x="19" y="157"/>
                    <a:pt x="19" y="157"/>
                  </a:cubicBezTo>
                  <a:cubicBezTo>
                    <a:pt x="15" y="146"/>
                    <a:pt x="0" y="95"/>
                    <a:pt x="15" y="61"/>
                  </a:cubicBezTo>
                  <a:cubicBezTo>
                    <a:pt x="16" y="59"/>
                    <a:pt x="43" y="2"/>
                    <a:pt x="104" y="2"/>
                  </a:cubicBezTo>
                  <a:cubicBezTo>
                    <a:pt x="274" y="2"/>
                    <a:pt x="274" y="2"/>
                    <a:pt x="274" y="2"/>
                  </a:cubicBezTo>
                  <a:cubicBezTo>
                    <a:pt x="277" y="2"/>
                    <a:pt x="346" y="0"/>
                    <a:pt x="368" y="74"/>
                  </a:cubicBezTo>
                  <a:cubicBezTo>
                    <a:pt x="370" y="82"/>
                    <a:pt x="372" y="103"/>
                    <a:pt x="356" y="161"/>
                  </a:cubicBezTo>
                  <a:cubicBezTo>
                    <a:pt x="297" y="398"/>
                    <a:pt x="297" y="398"/>
                    <a:pt x="297" y="398"/>
                  </a:cubicBezTo>
                  <a:cubicBezTo>
                    <a:pt x="297" y="399"/>
                    <a:pt x="297" y="399"/>
                    <a:pt x="297" y="399"/>
                  </a:cubicBezTo>
                  <a:cubicBezTo>
                    <a:pt x="295" y="402"/>
                    <a:pt x="265" y="458"/>
                    <a:pt x="187" y="458"/>
                  </a:cubicBezTo>
                  <a:close/>
                  <a:moveTo>
                    <a:pt x="276" y="18"/>
                  </a:moveTo>
                  <a:cubicBezTo>
                    <a:pt x="276" y="18"/>
                    <a:pt x="275" y="18"/>
                    <a:pt x="275" y="18"/>
                  </a:cubicBezTo>
                  <a:cubicBezTo>
                    <a:pt x="104" y="18"/>
                    <a:pt x="104" y="18"/>
                    <a:pt x="104" y="18"/>
                  </a:cubicBezTo>
                  <a:cubicBezTo>
                    <a:pt x="53" y="18"/>
                    <a:pt x="30" y="66"/>
                    <a:pt x="29" y="68"/>
                  </a:cubicBezTo>
                  <a:cubicBezTo>
                    <a:pt x="17" y="97"/>
                    <a:pt x="32" y="147"/>
                    <a:pt x="34" y="152"/>
                  </a:cubicBezTo>
                  <a:cubicBezTo>
                    <a:pt x="34" y="153"/>
                    <a:pt x="34" y="153"/>
                    <a:pt x="34" y="153"/>
                  </a:cubicBezTo>
                  <a:cubicBezTo>
                    <a:pt x="91" y="382"/>
                    <a:pt x="91" y="382"/>
                    <a:pt x="91" y="382"/>
                  </a:cubicBezTo>
                  <a:cubicBezTo>
                    <a:pt x="106" y="440"/>
                    <a:pt x="178" y="442"/>
                    <a:pt x="187" y="442"/>
                  </a:cubicBezTo>
                  <a:cubicBezTo>
                    <a:pt x="187" y="442"/>
                    <a:pt x="187" y="442"/>
                    <a:pt x="187" y="442"/>
                  </a:cubicBezTo>
                  <a:cubicBezTo>
                    <a:pt x="252" y="442"/>
                    <a:pt x="278" y="399"/>
                    <a:pt x="282" y="393"/>
                  </a:cubicBezTo>
                  <a:cubicBezTo>
                    <a:pt x="341" y="157"/>
                    <a:pt x="341" y="157"/>
                    <a:pt x="341" y="157"/>
                  </a:cubicBezTo>
                  <a:cubicBezTo>
                    <a:pt x="357" y="98"/>
                    <a:pt x="353" y="82"/>
                    <a:pt x="352" y="79"/>
                  </a:cubicBezTo>
                  <a:cubicBezTo>
                    <a:pt x="352" y="79"/>
                    <a:pt x="352" y="79"/>
                    <a:pt x="352" y="79"/>
                  </a:cubicBezTo>
                  <a:cubicBezTo>
                    <a:pt x="335" y="21"/>
                    <a:pt x="288" y="18"/>
                    <a:pt x="276" y="18"/>
                  </a:cubicBezTo>
                  <a:close/>
                  <a:moveTo>
                    <a:pt x="192" y="290"/>
                  </a:moveTo>
                  <a:cubicBezTo>
                    <a:pt x="149" y="128"/>
                    <a:pt x="149" y="128"/>
                    <a:pt x="149" y="128"/>
                  </a:cubicBezTo>
                  <a:cubicBezTo>
                    <a:pt x="173" y="86"/>
                    <a:pt x="173" y="86"/>
                    <a:pt x="173" y="86"/>
                  </a:cubicBezTo>
                  <a:cubicBezTo>
                    <a:pt x="167" y="86"/>
                    <a:pt x="167" y="86"/>
                    <a:pt x="167" y="86"/>
                  </a:cubicBezTo>
                  <a:cubicBezTo>
                    <a:pt x="167" y="43"/>
                    <a:pt x="167" y="43"/>
                    <a:pt x="167" y="43"/>
                  </a:cubicBezTo>
                  <a:cubicBezTo>
                    <a:pt x="219" y="43"/>
                    <a:pt x="219" y="43"/>
                    <a:pt x="219" y="43"/>
                  </a:cubicBezTo>
                  <a:cubicBezTo>
                    <a:pt x="219" y="86"/>
                    <a:pt x="219" y="86"/>
                    <a:pt x="219" y="86"/>
                  </a:cubicBezTo>
                  <a:cubicBezTo>
                    <a:pt x="212" y="86"/>
                    <a:pt x="212" y="86"/>
                    <a:pt x="212" y="86"/>
                  </a:cubicBezTo>
                  <a:cubicBezTo>
                    <a:pt x="236" y="125"/>
                    <a:pt x="236" y="125"/>
                    <a:pt x="236" y="125"/>
                  </a:cubicBezTo>
                  <a:lnTo>
                    <a:pt x="192" y="290"/>
                  </a:lnTo>
                  <a:close/>
                  <a:moveTo>
                    <a:pt x="167" y="130"/>
                  </a:moveTo>
                  <a:cubicBezTo>
                    <a:pt x="192" y="227"/>
                    <a:pt x="192" y="227"/>
                    <a:pt x="192" y="227"/>
                  </a:cubicBezTo>
                  <a:cubicBezTo>
                    <a:pt x="219" y="128"/>
                    <a:pt x="219" y="128"/>
                    <a:pt x="219" y="128"/>
                  </a:cubicBezTo>
                  <a:cubicBezTo>
                    <a:pt x="192" y="84"/>
                    <a:pt x="192" y="84"/>
                    <a:pt x="192" y="84"/>
                  </a:cubicBezTo>
                  <a:lnTo>
                    <a:pt x="167" y="130"/>
                  </a:lnTo>
                  <a:close/>
                  <a:moveTo>
                    <a:pt x="184" y="70"/>
                  </a:moveTo>
                  <a:cubicBezTo>
                    <a:pt x="203" y="70"/>
                    <a:pt x="203" y="70"/>
                    <a:pt x="203" y="70"/>
                  </a:cubicBezTo>
                  <a:cubicBezTo>
                    <a:pt x="203" y="59"/>
                    <a:pt x="203" y="59"/>
                    <a:pt x="203" y="59"/>
                  </a:cubicBezTo>
                  <a:cubicBezTo>
                    <a:pt x="183" y="59"/>
                    <a:pt x="183" y="59"/>
                    <a:pt x="183" y="59"/>
                  </a:cubicBezTo>
                  <a:cubicBezTo>
                    <a:pt x="183" y="70"/>
                    <a:pt x="183" y="70"/>
                    <a:pt x="183" y="70"/>
                  </a:cubicBezTo>
                  <a:lnTo>
                    <a:pt x="184"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6">
              <a:extLst>
                <a:ext uri="{FF2B5EF4-FFF2-40B4-BE49-F238E27FC236}">
                  <a16:creationId xmlns:a16="http://schemas.microsoft.com/office/drawing/2014/main" id="{ADE1E29D-6FED-4833-9ABD-D831BDB0A220}"/>
                </a:ext>
              </a:extLst>
            </p:cNvPr>
            <p:cNvSpPr>
              <a:spLocks noEditPoints="1"/>
            </p:cNvSpPr>
            <p:nvPr/>
          </p:nvSpPr>
          <p:spPr bwMode="auto">
            <a:xfrm>
              <a:off x="5659438" y="7385050"/>
              <a:ext cx="342900" cy="346075"/>
            </a:xfrm>
            <a:custGeom>
              <a:avLst/>
              <a:gdLst>
                <a:gd name="T0" fmla="*/ 79 w 158"/>
                <a:gd name="T1" fmla="*/ 160 h 160"/>
                <a:gd name="T2" fmla="*/ 0 w 158"/>
                <a:gd name="T3" fmla="*/ 80 h 160"/>
                <a:gd name="T4" fmla="*/ 79 w 158"/>
                <a:gd name="T5" fmla="*/ 0 h 160"/>
                <a:gd name="T6" fmla="*/ 158 w 158"/>
                <a:gd name="T7" fmla="*/ 80 h 160"/>
                <a:gd name="T8" fmla="*/ 79 w 158"/>
                <a:gd name="T9" fmla="*/ 160 h 160"/>
                <a:gd name="T10" fmla="*/ 79 w 158"/>
                <a:gd name="T11" fmla="*/ 16 h 160"/>
                <a:gd name="T12" fmla="*/ 16 w 158"/>
                <a:gd name="T13" fmla="*/ 80 h 160"/>
                <a:gd name="T14" fmla="*/ 79 w 158"/>
                <a:gd name="T15" fmla="*/ 144 h 160"/>
                <a:gd name="T16" fmla="*/ 142 w 158"/>
                <a:gd name="T17" fmla="*/ 80 h 160"/>
                <a:gd name="T18" fmla="*/ 79 w 158"/>
                <a:gd name="T19"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60">
                  <a:moveTo>
                    <a:pt x="79" y="160"/>
                  </a:moveTo>
                  <a:cubicBezTo>
                    <a:pt x="35" y="160"/>
                    <a:pt x="0" y="124"/>
                    <a:pt x="0" y="80"/>
                  </a:cubicBezTo>
                  <a:cubicBezTo>
                    <a:pt x="0" y="36"/>
                    <a:pt x="35" y="0"/>
                    <a:pt x="79" y="0"/>
                  </a:cubicBezTo>
                  <a:cubicBezTo>
                    <a:pt x="122" y="0"/>
                    <a:pt x="158" y="36"/>
                    <a:pt x="158" y="80"/>
                  </a:cubicBezTo>
                  <a:cubicBezTo>
                    <a:pt x="158" y="124"/>
                    <a:pt x="122" y="160"/>
                    <a:pt x="79" y="160"/>
                  </a:cubicBezTo>
                  <a:close/>
                  <a:moveTo>
                    <a:pt x="79" y="16"/>
                  </a:moveTo>
                  <a:cubicBezTo>
                    <a:pt x="44" y="16"/>
                    <a:pt x="16" y="45"/>
                    <a:pt x="16" y="80"/>
                  </a:cubicBezTo>
                  <a:cubicBezTo>
                    <a:pt x="16" y="115"/>
                    <a:pt x="44" y="144"/>
                    <a:pt x="79" y="144"/>
                  </a:cubicBezTo>
                  <a:cubicBezTo>
                    <a:pt x="114" y="144"/>
                    <a:pt x="142" y="115"/>
                    <a:pt x="142" y="80"/>
                  </a:cubicBezTo>
                  <a:cubicBezTo>
                    <a:pt x="142" y="45"/>
                    <a:pt x="114" y="16"/>
                    <a:pt x="79"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BFC02AC9-8BD7-43F0-9B49-DA0D225D05A0}"/>
                </a:ext>
              </a:extLst>
            </p:cNvPr>
            <p:cNvSpPr>
              <a:spLocks noEditPoints="1"/>
            </p:cNvSpPr>
            <p:nvPr/>
          </p:nvSpPr>
          <p:spPr bwMode="auto">
            <a:xfrm>
              <a:off x="5561013" y="7761288"/>
              <a:ext cx="531813" cy="650875"/>
            </a:xfrm>
            <a:custGeom>
              <a:avLst/>
              <a:gdLst>
                <a:gd name="T0" fmla="*/ 124 w 246"/>
                <a:gd name="T1" fmla="*/ 301 h 301"/>
                <a:gd name="T2" fmla="*/ 49 w 246"/>
                <a:gd name="T3" fmla="*/ 253 h 301"/>
                <a:gd name="T4" fmla="*/ 12 w 246"/>
                <a:gd name="T5" fmla="*/ 105 h 301"/>
                <a:gd name="T6" fmla="*/ 10 w 246"/>
                <a:gd name="T7" fmla="*/ 41 h 301"/>
                <a:gd name="T8" fmla="*/ 70 w 246"/>
                <a:gd name="T9" fmla="*/ 1 h 301"/>
                <a:gd name="T10" fmla="*/ 180 w 246"/>
                <a:gd name="T11" fmla="*/ 1 h 301"/>
                <a:gd name="T12" fmla="*/ 243 w 246"/>
                <a:gd name="T13" fmla="*/ 50 h 301"/>
                <a:gd name="T14" fmla="*/ 236 w 246"/>
                <a:gd name="T15" fmla="*/ 108 h 301"/>
                <a:gd name="T16" fmla="*/ 197 w 246"/>
                <a:gd name="T17" fmla="*/ 261 h 301"/>
                <a:gd name="T18" fmla="*/ 197 w 246"/>
                <a:gd name="T19" fmla="*/ 262 h 301"/>
                <a:gd name="T20" fmla="*/ 124 w 246"/>
                <a:gd name="T21" fmla="*/ 301 h 301"/>
                <a:gd name="T22" fmla="*/ 181 w 246"/>
                <a:gd name="T23" fmla="*/ 17 h 301"/>
                <a:gd name="T24" fmla="*/ 180 w 246"/>
                <a:gd name="T25" fmla="*/ 17 h 301"/>
                <a:gd name="T26" fmla="*/ 70 w 246"/>
                <a:gd name="T27" fmla="*/ 17 h 301"/>
                <a:gd name="T28" fmla="*/ 24 w 246"/>
                <a:gd name="T29" fmla="*/ 48 h 301"/>
                <a:gd name="T30" fmla="*/ 27 w 246"/>
                <a:gd name="T31" fmla="*/ 100 h 301"/>
                <a:gd name="T32" fmla="*/ 27 w 246"/>
                <a:gd name="T33" fmla="*/ 101 h 301"/>
                <a:gd name="T34" fmla="*/ 64 w 246"/>
                <a:gd name="T35" fmla="*/ 249 h 301"/>
                <a:gd name="T36" fmla="*/ 123 w 246"/>
                <a:gd name="T37" fmla="*/ 285 h 301"/>
                <a:gd name="T38" fmla="*/ 182 w 246"/>
                <a:gd name="T39" fmla="*/ 255 h 301"/>
                <a:gd name="T40" fmla="*/ 220 w 246"/>
                <a:gd name="T41" fmla="*/ 104 h 301"/>
                <a:gd name="T42" fmla="*/ 228 w 246"/>
                <a:gd name="T43" fmla="*/ 55 h 301"/>
                <a:gd name="T44" fmla="*/ 228 w 246"/>
                <a:gd name="T45" fmla="*/ 55 h 301"/>
                <a:gd name="T46" fmla="*/ 181 w 246"/>
                <a:gd name="T47" fmla="*/ 17 h 301"/>
                <a:gd name="T48" fmla="*/ 126 w 246"/>
                <a:gd name="T49" fmla="*/ 203 h 301"/>
                <a:gd name="T50" fmla="*/ 96 w 246"/>
                <a:gd name="T51" fmla="*/ 87 h 301"/>
                <a:gd name="T52" fmla="*/ 110 w 246"/>
                <a:gd name="T53" fmla="*/ 63 h 301"/>
                <a:gd name="T54" fmla="*/ 105 w 246"/>
                <a:gd name="T55" fmla="*/ 63 h 301"/>
                <a:gd name="T56" fmla="*/ 105 w 246"/>
                <a:gd name="T57" fmla="*/ 29 h 301"/>
                <a:gd name="T58" fmla="*/ 149 w 246"/>
                <a:gd name="T59" fmla="*/ 29 h 301"/>
                <a:gd name="T60" fmla="*/ 149 w 246"/>
                <a:gd name="T61" fmla="*/ 63 h 301"/>
                <a:gd name="T62" fmla="*/ 145 w 246"/>
                <a:gd name="T63" fmla="*/ 63 h 301"/>
                <a:gd name="T64" fmla="*/ 158 w 246"/>
                <a:gd name="T65" fmla="*/ 85 h 301"/>
                <a:gd name="T66" fmla="*/ 126 w 246"/>
                <a:gd name="T67" fmla="*/ 203 h 301"/>
                <a:gd name="T68" fmla="*/ 113 w 246"/>
                <a:gd name="T69" fmla="*/ 89 h 301"/>
                <a:gd name="T70" fmla="*/ 127 w 246"/>
                <a:gd name="T71" fmla="*/ 141 h 301"/>
                <a:gd name="T72" fmla="*/ 141 w 246"/>
                <a:gd name="T73" fmla="*/ 88 h 301"/>
                <a:gd name="T74" fmla="*/ 127 w 246"/>
                <a:gd name="T75" fmla="*/ 65 h 301"/>
                <a:gd name="T76" fmla="*/ 113 w 246"/>
                <a:gd name="T77" fmla="*/ 89 h 301"/>
                <a:gd name="T78" fmla="*/ 121 w 246"/>
                <a:gd name="T79" fmla="*/ 47 h 301"/>
                <a:gd name="T80" fmla="*/ 133 w 246"/>
                <a:gd name="T81" fmla="*/ 47 h 301"/>
                <a:gd name="T82" fmla="*/ 133 w 246"/>
                <a:gd name="T83" fmla="*/ 45 h 301"/>
                <a:gd name="T84" fmla="*/ 121 w 246"/>
                <a:gd name="T85" fmla="*/ 45 h 301"/>
                <a:gd name="T86" fmla="*/ 121 w 246"/>
                <a:gd name="T87" fmla="*/ 4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301">
                  <a:moveTo>
                    <a:pt x="124" y="301"/>
                  </a:moveTo>
                  <a:cubicBezTo>
                    <a:pt x="117" y="301"/>
                    <a:pt x="61" y="300"/>
                    <a:pt x="49" y="253"/>
                  </a:cubicBezTo>
                  <a:cubicBezTo>
                    <a:pt x="12" y="105"/>
                    <a:pt x="12" y="105"/>
                    <a:pt x="12" y="105"/>
                  </a:cubicBezTo>
                  <a:cubicBezTo>
                    <a:pt x="10" y="98"/>
                    <a:pt x="0" y="64"/>
                    <a:pt x="10" y="41"/>
                  </a:cubicBezTo>
                  <a:cubicBezTo>
                    <a:pt x="11" y="39"/>
                    <a:pt x="29" y="1"/>
                    <a:pt x="70" y="1"/>
                  </a:cubicBezTo>
                  <a:cubicBezTo>
                    <a:pt x="180" y="1"/>
                    <a:pt x="180" y="1"/>
                    <a:pt x="180" y="1"/>
                  </a:cubicBezTo>
                  <a:cubicBezTo>
                    <a:pt x="198" y="0"/>
                    <a:pt x="231" y="10"/>
                    <a:pt x="243" y="50"/>
                  </a:cubicBezTo>
                  <a:cubicBezTo>
                    <a:pt x="246" y="59"/>
                    <a:pt x="243" y="79"/>
                    <a:pt x="236" y="108"/>
                  </a:cubicBezTo>
                  <a:cubicBezTo>
                    <a:pt x="197" y="261"/>
                    <a:pt x="197" y="261"/>
                    <a:pt x="197" y="261"/>
                  </a:cubicBezTo>
                  <a:cubicBezTo>
                    <a:pt x="197" y="262"/>
                    <a:pt x="197" y="262"/>
                    <a:pt x="197" y="262"/>
                  </a:cubicBezTo>
                  <a:cubicBezTo>
                    <a:pt x="196" y="264"/>
                    <a:pt x="176" y="301"/>
                    <a:pt x="124" y="301"/>
                  </a:cubicBezTo>
                  <a:close/>
                  <a:moveTo>
                    <a:pt x="181" y="17"/>
                  </a:moveTo>
                  <a:cubicBezTo>
                    <a:pt x="181" y="17"/>
                    <a:pt x="181" y="17"/>
                    <a:pt x="180" y="17"/>
                  </a:cubicBezTo>
                  <a:cubicBezTo>
                    <a:pt x="70" y="17"/>
                    <a:pt x="70" y="17"/>
                    <a:pt x="70" y="17"/>
                  </a:cubicBezTo>
                  <a:cubicBezTo>
                    <a:pt x="39" y="17"/>
                    <a:pt x="24" y="47"/>
                    <a:pt x="24" y="48"/>
                  </a:cubicBezTo>
                  <a:cubicBezTo>
                    <a:pt x="18" y="62"/>
                    <a:pt x="23" y="88"/>
                    <a:pt x="27" y="100"/>
                  </a:cubicBezTo>
                  <a:cubicBezTo>
                    <a:pt x="27" y="101"/>
                    <a:pt x="27" y="101"/>
                    <a:pt x="27" y="101"/>
                  </a:cubicBezTo>
                  <a:cubicBezTo>
                    <a:pt x="64" y="249"/>
                    <a:pt x="64" y="249"/>
                    <a:pt x="64" y="249"/>
                  </a:cubicBezTo>
                  <a:cubicBezTo>
                    <a:pt x="73" y="284"/>
                    <a:pt x="118" y="285"/>
                    <a:pt x="123" y="285"/>
                  </a:cubicBezTo>
                  <a:cubicBezTo>
                    <a:pt x="163" y="285"/>
                    <a:pt x="180" y="260"/>
                    <a:pt x="182" y="255"/>
                  </a:cubicBezTo>
                  <a:cubicBezTo>
                    <a:pt x="220" y="104"/>
                    <a:pt x="220" y="104"/>
                    <a:pt x="220" y="104"/>
                  </a:cubicBezTo>
                  <a:cubicBezTo>
                    <a:pt x="231" y="65"/>
                    <a:pt x="228" y="55"/>
                    <a:pt x="228" y="55"/>
                  </a:cubicBezTo>
                  <a:cubicBezTo>
                    <a:pt x="228" y="55"/>
                    <a:pt x="228" y="55"/>
                    <a:pt x="228" y="55"/>
                  </a:cubicBezTo>
                  <a:cubicBezTo>
                    <a:pt x="217" y="19"/>
                    <a:pt x="188" y="17"/>
                    <a:pt x="181" y="17"/>
                  </a:cubicBezTo>
                  <a:close/>
                  <a:moveTo>
                    <a:pt x="126" y="203"/>
                  </a:moveTo>
                  <a:cubicBezTo>
                    <a:pt x="96" y="87"/>
                    <a:pt x="96" y="87"/>
                    <a:pt x="96" y="87"/>
                  </a:cubicBezTo>
                  <a:cubicBezTo>
                    <a:pt x="110" y="63"/>
                    <a:pt x="110" y="63"/>
                    <a:pt x="110" y="63"/>
                  </a:cubicBezTo>
                  <a:cubicBezTo>
                    <a:pt x="105" y="63"/>
                    <a:pt x="105" y="63"/>
                    <a:pt x="105" y="63"/>
                  </a:cubicBezTo>
                  <a:cubicBezTo>
                    <a:pt x="105" y="29"/>
                    <a:pt x="105" y="29"/>
                    <a:pt x="105" y="29"/>
                  </a:cubicBezTo>
                  <a:cubicBezTo>
                    <a:pt x="149" y="29"/>
                    <a:pt x="149" y="29"/>
                    <a:pt x="149" y="29"/>
                  </a:cubicBezTo>
                  <a:cubicBezTo>
                    <a:pt x="149" y="63"/>
                    <a:pt x="149" y="63"/>
                    <a:pt x="149" y="63"/>
                  </a:cubicBezTo>
                  <a:cubicBezTo>
                    <a:pt x="145" y="63"/>
                    <a:pt x="145" y="63"/>
                    <a:pt x="145" y="63"/>
                  </a:cubicBezTo>
                  <a:cubicBezTo>
                    <a:pt x="158" y="85"/>
                    <a:pt x="158" y="85"/>
                    <a:pt x="158" y="85"/>
                  </a:cubicBezTo>
                  <a:lnTo>
                    <a:pt x="126" y="203"/>
                  </a:lnTo>
                  <a:close/>
                  <a:moveTo>
                    <a:pt x="113" y="89"/>
                  </a:moveTo>
                  <a:cubicBezTo>
                    <a:pt x="127" y="141"/>
                    <a:pt x="127" y="141"/>
                    <a:pt x="127" y="141"/>
                  </a:cubicBezTo>
                  <a:cubicBezTo>
                    <a:pt x="141" y="88"/>
                    <a:pt x="141" y="88"/>
                    <a:pt x="141" y="88"/>
                  </a:cubicBezTo>
                  <a:cubicBezTo>
                    <a:pt x="127" y="65"/>
                    <a:pt x="127" y="65"/>
                    <a:pt x="127" y="65"/>
                  </a:cubicBezTo>
                  <a:lnTo>
                    <a:pt x="113" y="89"/>
                  </a:lnTo>
                  <a:close/>
                  <a:moveTo>
                    <a:pt x="121" y="47"/>
                  </a:moveTo>
                  <a:cubicBezTo>
                    <a:pt x="133" y="47"/>
                    <a:pt x="133" y="47"/>
                    <a:pt x="133" y="47"/>
                  </a:cubicBezTo>
                  <a:cubicBezTo>
                    <a:pt x="133" y="45"/>
                    <a:pt x="133" y="45"/>
                    <a:pt x="133" y="45"/>
                  </a:cubicBezTo>
                  <a:cubicBezTo>
                    <a:pt x="121" y="45"/>
                    <a:pt x="121" y="45"/>
                    <a:pt x="121" y="45"/>
                  </a:cubicBezTo>
                  <a:lnTo>
                    <a:pt x="12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6">
              <a:extLst>
                <a:ext uri="{FF2B5EF4-FFF2-40B4-BE49-F238E27FC236}">
                  <a16:creationId xmlns:a16="http://schemas.microsoft.com/office/drawing/2014/main" id="{F036F380-4E07-4413-A2F9-01AE14D2101D}"/>
                </a:ext>
              </a:extLst>
            </p:cNvPr>
            <p:cNvSpPr>
              <a:spLocks noEditPoints="1"/>
            </p:cNvSpPr>
            <p:nvPr/>
          </p:nvSpPr>
          <p:spPr bwMode="auto">
            <a:xfrm>
              <a:off x="7086600" y="7385050"/>
              <a:ext cx="342900" cy="346075"/>
            </a:xfrm>
            <a:custGeom>
              <a:avLst/>
              <a:gdLst>
                <a:gd name="T0" fmla="*/ 79 w 158"/>
                <a:gd name="T1" fmla="*/ 160 h 160"/>
                <a:gd name="T2" fmla="*/ 0 w 158"/>
                <a:gd name="T3" fmla="*/ 80 h 160"/>
                <a:gd name="T4" fmla="*/ 79 w 158"/>
                <a:gd name="T5" fmla="*/ 0 h 160"/>
                <a:gd name="T6" fmla="*/ 158 w 158"/>
                <a:gd name="T7" fmla="*/ 80 h 160"/>
                <a:gd name="T8" fmla="*/ 79 w 158"/>
                <a:gd name="T9" fmla="*/ 160 h 160"/>
                <a:gd name="T10" fmla="*/ 79 w 158"/>
                <a:gd name="T11" fmla="*/ 16 h 160"/>
                <a:gd name="T12" fmla="*/ 16 w 158"/>
                <a:gd name="T13" fmla="*/ 80 h 160"/>
                <a:gd name="T14" fmla="*/ 79 w 158"/>
                <a:gd name="T15" fmla="*/ 144 h 160"/>
                <a:gd name="T16" fmla="*/ 142 w 158"/>
                <a:gd name="T17" fmla="*/ 80 h 160"/>
                <a:gd name="T18" fmla="*/ 79 w 158"/>
                <a:gd name="T19"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60">
                  <a:moveTo>
                    <a:pt x="79" y="160"/>
                  </a:moveTo>
                  <a:cubicBezTo>
                    <a:pt x="35" y="160"/>
                    <a:pt x="0" y="124"/>
                    <a:pt x="0" y="80"/>
                  </a:cubicBezTo>
                  <a:cubicBezTo>
                    <a:pt x="0" y="36"/>
                    <a:pt x="35" y="0"/>
                    <a:pt x="79" y="0"/>
                  </a:cubicBezTo>
                  <a:cubicBezTo>
                    <a:pt x="122" y="0"/>
                    <a:pt x="158" y="36"/>
                    <a:pt x="158" y="80"/>
                  </a:cubicBezTo>
                  <a:cubicBezTo>
                    <a:pt x="158" y="124"/>
                    <a:pt x="122" y="160"/>
                    <a:pt x="79" y="160"/>
                  </a:cubicBezTo>
                  <a:close/>
                  <a:moveTo>
                    <a:pt x="79" y="16"/>
                  </a:moveTo>
                  <a:cubicBezTo>
                    <a:pt x="44" y="16"/>
                    <a:pt x="16" y="45"/>
                    <a:pt x="16" y="80"/>
                  </a:cubicBezTo>
                  <a:cubicBezTo>
                    <a:pt x="16" y="115"/>
                    <a:pt x="44" y="144"/>
                    <a:pt x="79" y="144"/>
                  </a:cubicBezTo>
                  <a:cubicBezTo>
                    <a:pt x="114" y="144"/>
                    <a:pt x="142" y="115"/>
                    <a:pt x="142" y="80"/>
                  </a:cubicBezTo>
                  <a:cubicBezTo>
                    <a:pt x="142" y="45"/>
                    <a:pt x="114" y="16"/>
                    <a:pt x="79"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7">
              <a:extLst>
                <a:ext uri="{FF2B5EF4-FFF2-40B4-BE49-F238E27FC236}">
                  <a16:creationId xmlns:a16="http://schemas.microsoft.com/office/drawing/2014/main" id="{CB8BAC15-4D01-4F5F-ABAC-AF34DE0F4B0C}"/>
                </a:ext>
              </a:extLst>
            </p:cNvPr>
            <p:cNvSpPr>
              <a:spLocks noEditPoints="1"/>
            </p:cNvSpPr>
            <p:nvPr/>
          </p:nvSpPr>
          <p:spPr bwMode="auto">
            <a:xfrm>
              <a:off x="6988175" y="7761288"/>
              <a:ext cx="531813" cy="650875"/>
            </a:xfrm>
            <a:custGeom>
              <a:avLst/>
              <a:gdLst>
                <a:gd name="T0" fmla="*/ 124 w 246"/>
                <a:gd name="T1" fmla="*/ 301 h 301"/>
                <a:gd name="T2" fmla="*/ 49 w 246"/>
                <a:gd name="T3" fmla="*/ 253 h 301"/>
                <a:gd name="T4" fmla="*/ 12 w 246"/>
                <a:gd name="T5" fmla="*/ 105 h 301"/>
                <a:gd name="T6" fmla="*/ 10 w 246"/>
                <a:gd name="T7" fmla="*/ 41 h 301"/>
                <a:gd name="T8" fmla="*/ 70 w 246"/>
                <a:gd name="T9" fmla="*/ 1 h 301"/>
                <a:gd name="T10" fmla="*/ 180 w 246"/>
                <a:gd name="T11" fmla="*/ 1 h 301"/>
                <a:gd name="T12" fmla="*/ 243 w 246"/>
                <a:gd name="T13" fmla="*/ 50 h 301"/>
                <a:gd name="T14" fmla="*/ 236 w 246"/>
                <a:gd name="T15" fmla="*/ 108 h 301"/>
                <a:gd name="T16" fmla="*/ 197 w 246"/>
                <a:gd name="T17" fmla="*/ 261 h 301"/>
                <a:gd name="T18" fmla="*/ 197 w 246"/>
                <a:gd name="T19" fmla="*/ 262 h 301"/>
                <a:gd name="T20" fmla="*/ 124 w 246"/>
                <a:gd name="T21" fmla="*/ 301 h 301"/>
                <a:gd name="T22" fmla="*/ 181 w 246"/>
                <a:gd name="T23" fmla="*/ 17 h 301"/>
                <a:gd name="T24" fmla="*/ 180 w 246"/>
                <a:gd name="T25" fmla="*/ 17 h 301"/>
                <a:gd name="T26" fmla="*/ 70 w 246"/>
                <a:gd name="T27" fmla="*/ 17 h 301"/>
                <a:gd name="T28" fmla="*/ 24 w 246"/>
                <a:gd name="T29" fmla="*/ 48 h 301"/>
                <a:gd name="T30" fmla="*/ 27 w 246"/>
                <a:gd name="T31" fmla="*/ 100 h 301"/>
                <a:gd name="T32" fmla="*/ 27 w 246"/>
                <a:gd name="T33" fmla="*/ 101 h 301"/>
                <a:gd name="T34" fmla="*/ 64 w 246"/>
                <a:gd name="T35" fmla="*/ 249 h 301"/>
                <a:gd name="T36" fmla="*/ 123 w 246"/>
                <a:gd name="T37" fmla="*/ 285 h 301"/>
                <a:gd name="T38" fmla="*/ 182 w 246"/>
                <a:gd name="T39" fmla="*/ 255 h 301"/>
                <a:gd name="T40" fmla="*/ 220 w 246"/>
                <a:gd name="T41" fmla="*/ 104 h 301"/>
                <a:gd name="T42" fmla="*/ 228 w 246"/>
                <a:gd name="T43" fmla="*/ 55 h 301"/>
                <a:gd name="T44" fmla="*/ 228 w 246"/>
                <a:gd name="T45" fmla="*/ 55 h 301"/>
                <a:gd name="T46" fmla="*/ 181 w 246"/>
                <a:gd name="T47" fmla="*/ 17 h 301"/>
                <a:gd name="T48" fmla="*/ 126 w 246"/>
                <a:gd name="T49" fmla="*/ 203 h 301"/>
                <a:gd name="T50" fmla="*/ 96 w 246"/>
                <a:gd name="T51" fmla="*/ 87 h 301"/>
                <a:gd name="T52" fmla="*/ 110 w 246"/>
                <a:gd name="T53" fmla="*/ 63 h 301"/>
                <a:gd name="T54" fmla="*/ 105 w 246"/>
                <a:gd name="T55" fmla="*/ 63 h 301"/>
                <a:gd name="T56" fmla="*/ 105 w 246"/>
                <a:gd name="T57" fmla="*/ 29 h 301"/>
                <a:gd name="T58" fmla="*/ 149 w 246"/>
                <a:gd name="T59" fmla="*/ 29 h 301"/>
                <a:gd name="T60" fmla="*/ 149 w 246"/>
                <a:gd name="T61" fmla="*/ 63 h 301"/>
                <a:gd name="T62" fmla="*/ 145 w 246"/>
                <a:gd name="T63" fmla="*/ 63 h 301"/>
                <a:gd name="T64" fmla="*/ 158 w 246"/>
                <a:gd name="T65" fmla="*/ 85 h 301"/>
                <a:gd name="T66" fmla="*/ 126 w 246"/>
                <a:gd name="T67" fmla="*/ 203 h 301"/>
                <a:gd name="T68" fmla="*/ 113 w 246"/>
                <a:gd name="T69" fmla="*/ 89 h 301"/>
                <a:gd name="T70" fmla="*/ 127 w 246"/>
                <a:gd name="T71" fmla="*/ 141 h 301"/>
                <a:gd name="T72" fmla="*/ 141 w 246"/>
                <a:gd name="T73" fmla="*/ 88 h 301"/>
                <a:gd name="T74" fmla="*/ 127 w 246"/>
                <a:gd name="T75" fmla="*/ 65 h 301"/>
                <a:gd name="T76" fmla="*/ 113 w 246"/>
                <a:gd name="T77" fmla="*/ 89 h 301"/>
                <a:gd name="T78" fmla="*/ 121 w 246"/>
                <a:gd name="T79" fmla="*/ 47 h 301"/>
                <a:gd name="T80" fmla="*/ 133 w 246"/>
                <a:gd name="T81" fmla="*/ 47 h 301"/>
                <a:gd name="T82" fmla="*/ 133 w 246"/>
                <a:gd name="T83" fmla="*/ 45 h 301"/>
                <a:gd name="T84" fmla="*/ 121 w 246"/>
                <a:gd name="T85" fmla="*/ 45 h 301"/>
                <a:gd name="T86" fmla="*/ 121 w 246"/>
                <a:gd name="T87" fmla="*/ 4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301">
                  <a:moveTo>
                    <a:pt x="124" y="301"/>
                  </a:moveTo>
                  <a:cubicBezTo>
                    <a:pt x="117" y="301"/>
                    <a:pt x="61" y="300"/>
                    <a:pt x="49" y="253"/>
                  </a:cubicBezTo>
                  <a:cubicBezTo>
                    <a:pt x="12" y="105"/>
                    <a:pt x="12" y="105"/>
                    <a:pt x="12" y="105"/>
                  </a:cubicBezTo>
                  <a:cubicBezTo>
                    <a:pt x="10" y="98"/>
                    <a:pt x="0" y="64"/>
                    <a:pt x="10" y="41"/>
                  </a:cubicBezTo>
                  <a:cubicBezTo>
                    <a:pt x="11" y="39"/>
                    <a:pt x="29" y="1"/>
                    <a:pt x="70" y="1"/>
                  </a:cubicBezTo>
                  <a:cubicBezTo>
                    <a:pt x="180" y="1"/>
                    <a:pt x="180" y="1"/>
                    <a:pt x="180" y="1"/>
                  </a:cubicBezTo>
                  <a:cubicBezTo>
                    <a:pt x="198" y="0"/>
                    <a:pt x="231" y="10"/>
                    <a:pt x="243" y="50"/>
                  </a:cubicBezTo>
                  <a:cubicBezTo>
                    <a:pt x="246" y="59"/>
                    <a:pt x="243" y="79"/>
                    <a:pt x="236" y="108"/>
                  </a:cubicBezTo>
                  <a:cubicBezTo>
                    <a:pt x="197" y="261"/>
                    <a:pt x="197" y="261"/>
                    <a:pt x="197" y="261"/>
                  </a:cubicBezTo>
                  <a:cubicBezTo>
                    <a:pt x="197" y="262"/>
                    <a:pt x="197" y="262"/>
                    <a:pt x="197" y="262"/>
                  </a:cubicBezTo>
                  <a:cubicBezTo>
                    <a:pt x="196" y="264"/>
                    <a:pt x="176" y="301"/>
                    <a:pt x="124" y="301"/>
                  </a:cubicBezTo>
                  <a:close/>
                  <a:moveTo>
                    <a:pt x="181" y="17"/>
                  </a:moveTo>
                  <a:cubicBezTo>
                    <a:pt x="181" y="17"/>
                    <a:pt x="181" y="17"/>
                    <a:pt x="180" y="17"/>
                  </a:cubicBezTo>
                  <a:cubicBezTo>
                    <a:pt x="70" y="17"/>
                    <a:pt x="70" y="17"/>
                    <a:pt x="70" y="17"/>
                  </a:cubicBezTo>
                  <a:cubicBezTo>
                    <a:pt x="39" y="17"/>
                    <a:pt x="24" y="47"/>
                    <a:pt x="24" y="48"/>
                  </a:cubicBezTo>
                  <a:cubicBezTo>
                    <a:pt x="18" y="62"/>
                    <a:pt x="23" y="88"/>
                    <a:pt x="27" y="100"/>
                  </a:cubicBezTo>
                  <a:cubicBezTo>
                    <a:pt x="27" y="101"/>
                    <a:pt x="27" y="101"/>
                    <a:pt x="27" y="101"/>
                  </a:cubicBezTo>
                  <a:cubicBezTo>
                    <a:pt x="64" y="249"/>
                    <a:pt x="64" y="249"/>
                    <a:pt x="64" y="249"/>
                  </a:cubicBezTo>
                  <a:cubicBezTo>
                    <a:pt x="73" y="284"/>
                    <a:pt x="118" y="285"/>
                    <a:pt x="123" y="285"/>
                  </a:cubicBezTo>
                  <a:cubicBezTo>
                    <a:pt x="163" y="285"/>
                    <a:pt x="180" y="260"/>
                    <a:pt x="182" y="255"/>
                  </a:cubicBezTo>
                  <a:cubicBezTo>
                    <a:pt x="220" y="104"/>
                    <a:pt x="220" y="104"/>
                    <a:pt x="220" y="104"/>
                  </a:cubicBezTo>
                  <a:cubicBezTo>
                    <a:pt x="231" y="65"/>
                    <a:pt x="228" y="55"/>
                    <a:pt x="228" y="55"/>
                  </a:cubicBezTo>
                  <a:cubicBezTo>
                    <a:pt x="228" y="55"/>
                    <a:pt x="228" y="55"/>
                    <a:pt x="228" y="55"/>
                  </a:cubicBezTo>
                  <a:cubicBezTo>
                    <a:pt x="217" y="19"/>
                    <a:pt x="188" y="17"/>
                    <a:pt x="181" y="17"/>
                  </a:cubicBezTo>
                  <a:close/>
                  <a:moveTo>
                    <a:pt x="126" y="203"/>
                  </a:moveTo>
                  <a:cubicBezTo>
                    <a:pt x="96" y="87"/>
                    <a:pt x="96" y="87"/>
                    <a:pt x="96" y="87"/>
                  </a:cubicBezTo>
                  <a:cubicBezTo>
                    <a:pt x="110" y="63"/>
                    <a:pt x="110" y="63"/>
                    <a:pt x="110" y="63"/>
                  </a:cubicBezTo>
                  <a:cubicBezTo>
                    <a:pt x="105" y="63"/>
                    <a:pt x="105" y="63"/>
                    <a:pt x="105" y="63"/>
                  </a:cubicBezTo>
                  <a:cubicBezTo>
                    <a:pt x="105" y="29"/>
                    <a:pt x="105" y="29"/>
                    <a:pt x="105" y="29"/>
                  </a:cubicBezTo>
                  <a:cubicBezTo>
                    <a:pt x="149" y="29"/>
                    <a:pt x="149" y="29"/>
                    <a:pt x="149" y="29"/>
                  </a:cubicBezTo>
                  <a:cubicBezTo>
                    <a:pt x="149" y="63"/>
                    <a:pt x="149" y="63"/>
                    <a:pt x="149" y="63"/>
                  </a:cubicBezTo>
                  <a:cubicBezTo>
                    <a:pt x="145" y="63"/>
                    <a:pt x="145" y="63"/>
                    <a:pt x="145" y="63"/>
                  </a:cubicBezTo>
                  <a:cubicBezTo>
                    <a:pt x="158" y="85"/>
                    <a:pt x="158" y="85"/>
                    <a:pt x="158" y="85"/>
                  </a:cubicBezTo>
                  <a:lnTo>
                    <a:pt x="126" y="203"/>
                  </a:lnTo>
                  <a:close/>
                  <a:moveTo>
                    <a:pt x="113" y="89"/>
                  </a:moveTo>
                  <a:cubicBezTo>
                    <a:pt x="127" y="141"/>
                    <a:pt x="127" y="141"/>
                    <a:pt x="127" y="141"/>
                  </a:cubicBezTo>
                  <a:cubicBezTo>
                    <a:pt x="141" y="88"/>
                    <a:pt x="141" y="88"/>
                    <a:pt x="141" y="88"/>
                  </a:cubicBezTo>
                  <a:cubicBezTo>
                    <a:pt x="127" y="65"/>
                    <a:pt x="127" y="65"/>
                    <a:pt x="127" y="65"/>
                  </a:cubicBezTo>
                  <a:lnTo>
                    <a:pt x="113" y="89"/>
                  </a:lnTo>
                  <a:close/>
                  <a:moveTo>
                    <a:pt x="121" y="47"/>
                  </a:moveTo>
                  <a:cubicBezTo>
                    <a:pt x="133" y="47"/>
                    <a:pt x="133" y="47"/>
                    <a:pt x="133" y="47"/>
                  </a:cubicBezTo>
                  <a:cubicBezTo>
                    <a:pt x="133" y="45"/>
                    <a:pt x="133" y="45"/>
                    <a:pt x="133" y="45"/>
                  </a:cubicBezTo>
                  <a:cubicBezTo>
                    <a:pt x="121" y="45"/>
                    <a:pt x="121" y="45"/>
                    <a:pt x="121" y="45"/>
                  </a:cubicBezTo>
                  <a:lnTo>
                    <a:pt x="121"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8" name="Rectangle 27">
            <a:extLst>
              <a:ext uri="{FF2B5EF4-FFF2-40B4-BE49-F238E27FC236}">
                <a16:creationId xmlns:a16="http://schemas.microsoft.com/office/drawing/2014/main" id="{06B94A46-AC24-44B4-88DF-6E68971CBF33}"/>
              </a:ext>
            </a:extLst>
          </p:cNvPr>
          <p:cNvSpPr/>
          <p:nvPr/>
        </p:nvSpPr>
        <p:spPr bwMode="auto">
          <a:xfrm>
            <a:off x="2081563" y="5119485"/>
            <a:ext cx="3553844" cy="738664"/>
          </a:xfrm>
          <a:prstGeom prst="rect">
            <a:avLst/>
          </a:prstGeom>
          <a:noFill/>
          <a:ln w="12700" cap="flat" cmpd="sng" algn="ctr">
            <a:noFill/>
            <a:prstDash val="dash"/>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Segoe UI Semilight" panose="020B0402040204020203" pitchFamily="34" charset="0"/>
              </a:rPr>
              <a:t>Parity Between Partner and Microsoft </a:t>
            </a:r>
            <a:r>
              <a:rPr lang="en-US" sz="2400" kern="0">
                <a:latin typeface="+mj-lt"/>
                <a:cs typeface="Segoe UI Semilight" panose="020B0402040204020203" pitchFamily="34" charset="0"/>
              </a:rPr>
              <a:t>Products</a:t>
            </a:r>
            <a:endParaRPr kumimoji="0" lang="en-US" sz="2400" b="0" i="0" u="none" strike="noStrike" kern="0" cap="none" spc="0" normalizeH="0" baseline="0" noProof="0">
              <a:ln>
                <a:noFill/>
              </a:ln>
              <a:effectLst/>
              <a:uLnTx/>
              <a:uFillTx/>
              <a:latin typeface="+mj-lt"/>
              <a:cs typeface="Segoe UI Semilight" panose="020B0402040204020203" pitchFamily="34" charset="0"/>
            </a:endParaRPr>
          </a:p>
        </p:txBody>
      </p:sp>
      <p:sp>
        <p:nvSpPr>
          <p:cNvPr id="29" name="Rectangle 28">
            <a:extLst>
              <a:ext uri="{FF2B5EF4-FFF2-40B4-BE49-F238E27FC236}">
                <a16:creationId xmlns:a16="http://schemas.microsoft.com/office/drawing/2014/main" id="{F21CB329-BBE5-44A2-96B6-658E7A723F45}"/>
              </a:ext>
            </a:extLst>
          </p:cNvPr>
          <p:cNvSpPr/>
          <p:nvPr/>
        </p:nvSpPr>
        <p:spPr bwMode="auto">
          <a:xfrm>
            <a:off x="6851750" y="5119485"/>
            <a:ext cx="2960664" cy="738664"/>
          </a:xfrm>
          <a:prstGeom prst="rect">
            <a:avLst/>
          </a:prstGeom>
          <a:noFill/>
          <a:ln w="12700" cap="flat" cmpd="sng" algn="ctr">
            <a:noFill/>
            <a:prstDash val="dash"/>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spAutoFit/>
          </a:bodyPr>
          <a:lstStyle/>
          <a:p>
            <a:pPr marL="0" marR="0" lvl="0" indent="0" algn="ctr" defTabSz="91383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mj-lt"/>
                <a:ea typeface="+mn-ea"/>
                <a:cs typeface="Segoe UI Semilight" panose="020B0402040204020203" pitchFamily="34" charset="0"/>
              </a:rPr>
              <a:t>Marketplace as a Behavioral Pattern</a:t>
            </a:r>
          </a:p>
        </p:txBody>
      </p:sp>
    </p:spTree>
    <p:extLst>
      <p:ext uri="{BB962C8B-B14F-4D97-AF65-F5344CB8AC3E}">
        <p14:creationId xmlns:p14="http://schemas.microsoft.com/office/powerpoint/2010/main" val="5770234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3A1D-EA80-4134-A735-58E91D98B8D6}"/>
              </a:ext>
            </a:extLst>
          </p:cNvPr>
          <p:cNvSpPr>
            <a:spLocks noGrp="1"/>
          </p:cNvSpPr>
          <p:nvPr>
            <p:ph type="title"/>
          </p:nvPr>
        </p:nvSpPr>
        <p:spPr/>
        <p:txBody>
          <a:bodyPr/>
          <a:lstStyle/>
          <a:p>
            <a:r>
              <a:rPr lang="en-US"/>
              <a:t>1 cloud marketplace : 2 storefronts</a:t>
            </a:r>
          </a:p>
        </p:txBody>
      </p:sp>
    </p:spTree>
    <p:extLst>
      <p:ext uri="{BB962C8B-B14F-4D97-AF65-F5344CB8AC3E}">
        <p14:creationId xmlns:p14="http://schemas.microsoft.com/office/powerpoint/2010/main" val="243544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a:extLst>
              <a:ext uri="{FF2B5EF4-FFF2-40B4-BE49-F238E27FC236}">
                <a16:creationId xmlns:a16="http://schemas.microsoft.com/office/drawing/2014/main" id="{2F64890A-DD66-4339-86FC-1A44FFBB8DF0}"/>
              </a:ext>
            </a:extLst>
          </p:cNvPr>
          <p:cNvGraphicFramePr>
            <a:graphicFrameLocks noChangeAspect="1"/>
          </p:cNvGraphicFramePr>
          <p:nvPr>
            <p:custDataLst>
              <p:tags r:id="rId2"/>
            </p:custDataLst>
            <p:extLst>
              <p:ext uri="{D42A27DB-BD31-4B8C-83A1-F6EECF244321}">
                <p14:modId xmlns:p14="http://schemas.microsoft.com/office/powerpoint/2010/main" val="33500031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0" name="think-cell Slide" r:id="rId4" imgW="425" imgH="424" progId="TCLayout.ActiveDocument.1">
                  <p:embed/>
                </p:oleObj>
              </mc:Choice>
              <mc:Fallback>
                <p:oleObj name="think-cell Slide" r:id="rId4" imgW="425" imgH="424" progId="TCLayout.ActiveDocument.1">
                  <p:embed/>
                  <p:pic>
                    <p:nvPicPr>
                      <p:cNvPr id="20" name="Object 19" hidden="1">
                        <a:extLst>
                          <a:ext uri="{FF2B5EF4-FFF2-40B4-BE49-F238E27FC236}">
                            <a16:creationId xmlns:a16="http://schemas.microsoft.com/office/drawing/2014/main" id="{2F64890A-DD66-4339-86FC-1A44FFBB8DF0}"/>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876C0B25-6BCA-4212-9E98-822A2E32E188}"/>
              </a:ext>
            </a:extLst>
          </p:cNvPr>
          <p:cNvSpPr/>
          <p:nvPr/>
        </p:nvSpPr>
        <p:spPr bwMode="auto">
          <a:xfrm>
            <a:off x="588264" y="1647824"/>
            <a:ext cx="11021124" cy="462121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81CCBE-9C13-4C3A-BDF6-75B5B804D6A5}"/>
              </a:ext>
            </a:extLst>
          </p:cNvPr>
          <p:cNvSpPr>
            <a:spLocks noGrp="1"/>
          </p:cNvSpPr>
          <p:nvPr>
            <p:ph type="title"/>
          </p:nvPr>
        </p:nvSpPr>
        <p:spPr>
          <a:xfrm>
            <a:off x="588263" y="457200"/>
            <a:ext cx="11018520" cy="553998"/>
          </a:xfrm>
        </p:spPr>
        <p:txBody>
          <a:bodyPr/>
          <a:lstStyle/>
          <a:p>
            <a:r>
              <a:rPr lang="en-US"/>
              <a:t>Azure Marketplace</a:t>
            </a:r>
          </a:p>
        </p:txBody>
      </p:sp>
      <p:cxnSp>
        <p:nvCxnSpPr>
          <p:cNvPr id="10" name="Straight Connector 9">
            <a:extLst>
              <a:ext uri="{FF2B5EF4-FFF2-40B4-BE49-F238E27FC236}">
                <a16:creationId xmlns:a16="http://schemas.microsoft.com/office/drawing/2014/main" id="{C6274E00-28A4-427D-AA08-B434FF54C425}"/>
              </a:ext>
            </a:extLst>
          </p:cNvPr>
          <p:cNvCxnSpPr/>
          <p:nvPr/>
        </p:nvCxnSpPr>
        <p:spPr>
          <a:xfrm>
            <a:off x="588264" y="1647824"/>
            <a:ext cx="11021124" cy="0"/>
          </a:xfrm>
          <a:prstGeom prst="line">
            <a:avLst/>
          </a:prstGeom>
          <a:ln w="381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700930-692E-4F16-9C58-CD4DBC44FFD6}"/>
              </a:ext>
            </a:extLst>
          </p:cNvPr>
          <p:cNvSpPr/>
          <p:nvPr/>
        </p:nvSpPr>
        <p:spPr>
          <a:xfrm>
            <a:off x="588264" y="1210221"/>
            <a:ext cx="6806928" cy="338554"/>
          </a:xfrm>
          <a:prstGeom prst="rect">
            <a:avLst/>
          </a:prstGeom>
        </p:spPr>
        <p:txBody>
          <a:bodyPr wrap="none" lIns="0" tIns="0" rIns="0" bIns="0" anchor="b">
            <a:spAutoFit/>
          </a:bodyPr>
          <a:lstStyle/>
          <a:p>
            <a:r>
              <a:rPr lang="en-US" sz="2200">
                <a:solidFill>
                  <a:schemeClr val="accent3"/>
                </a:solidFill>
                <a:latin typeface="+mj-lt"/>
              </a:rPr>
              <a:t>Discover, try and deploy the cloud software you want</a:t>
            </a:r>
          </a:p>
        </p:txBody>
      </p:sp>
      <p:pic>
        <p:nvPicPr>
          <p:cNvPr id="14" name="Picture 13">
            <a:extLst>
              <a:ext uri="{FF2B5EF4-FFF2-40B4-BE49-F238E27FC236}">
                <a16:creationId xmlns:a16="http://schemas.microsoft.com/office/drawing/2014/main" id="{E5FDACB0-E3F2-46DE-BF6E-DF046C3AD76F}"/>
              </a:ext>
            </a:extLst>
          </p:cNvPr>
          <p:cNvPicPr>
            <a:picLocks noChangeAspect="1"/>
          </p:cNvPicPr>
          <p:nvPr/>
        </p:nvPicPr>
        <p:blipFill rotWithShape="1">
          <a:blip r:embed="rId6"/>
          <a:srcRect l="1051" t="3314" r="876" b="1554"/>
          <a:stretch/>
        </p:blipFill>
        <p:spPr>
          <a:xfrm>
            <a:off x="1132482" y="1781345"/>
            <a:ext cx="4089316" cy="4354171"/>
          </a:xfrm>
          <a:prstGeom prst="rect">
            <a:avLst/>
          </a:prstGeom>
          <a:ln w="3175">
            <a:solidFill>
              <a:schemeClr val="bg1">
                <a:lumMod val="75000"/>
              </a:schemeClr>
            </a:solidFill>
          </a:ln>
        </p:spPr>
      </p:pic>
      <p:pic>
        <p:nvPicPr>
          <p:cNvPr id="15" name="Picture 14">
            <a:extLst>
              <a:ext uri="{FF2B5EF4-FFF2-40B4-BE49-F238E27FC236}">
                <a16:creationId xmlns:a16="http://schemas.microsoft.com/office/drawing/2014/main" id="{903B59E6-8CED-40EA-9F1D-FB581A32005E}"/>
              </a:ext>
            </a:extLst>
          </p:cNvPr>
          <p:cNvPicPr>
            <a:picLocks noChangeAspect="1"/>
          </p:cNvPicPr>
          <p:nvPr/>
        </p:nvPicPr>
        <p:blipFill>
          <a:blip r:embed="rId7"/>
          <a:stretch>
            <a:fillRect/>
          </a:stretch>
        </p:blipFill>
        <p:spPr>
          <a:xfrm>
            <a:off x="6846829" y="1781345"/>
            <a:ext cx="4614009" cy="4354164"/>
          </a:xfrm>
          <a:prstGeom prst="rect">
            <a:avLst/>
          </a:prstGeom>
        </p:spPr>
      </p:pic>
    </p:spTree>
    <p:extLst>
      <p:ext uri="{BB962C8B-B14F-4D97-AF65-F5344CB8AC3E}">
        <p14:creationId xmlns:p14="http://schemas.microsoft.com/office/powerpoint/2010/main" val="1765410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a:extLst>
              <a:ext uri="{FF2B5EF4-FFF2-40B4-BE49-F238E27FC236}">
                <a16:creationId xmlns:a16="http://schemas.microsoft.com/office/drawing/2014/main" id="{2F64890A-DD66-4339-86FC-1A44FFBB8DF0}"/>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4" name="think-cell Slide" r:id="rId4" imgW="425" imgH="424" progId="TCLayout.ActiveDocument.1">
                  <p:embed/>
                </p:oleObj>
              </mc:Choice>
              <mc:Fallback>
                <p:oleObj name="think-cell Slide" r:id="rId4" imgW="425" imgH="424" progId="TCLayout.ActiveDocument.1">
                  <p:embed/>
                  <p:pic>
                    <p:nvPicPr>
                      <p:cNvPr id="20" name="Object 19" hidden="1">
                        <a:extLst>
                          <a:ext uri="{FF2B5EF4-FFF2-40B4-BE49-F238E27FC236}">
                            <a16:creationId xmlns:a16="http://schemas.microsoft.com/office/drawing/2014/main" id="{2F64890A-DD66-4339-86FC-1A44FFBB8DF0}"/>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E81CCBE-9C13-4C3A-BDF6-75B5B804D6A5}"/>
              </a:ext>
            </a:extLst>
          </p:cNvPr>
          <p:cNvSpPr>
            <a:spLocks noGrp="1"/>
          </p:cNvSpPr>
          <p:nvPr>
            <p:ph type="title"/>
          </p:nvPr>
        </p:nvSpPr>
        <p:spPr/>
        <p:txBody>
          <a:bodyPr/>
          <a:lstStyle/>
          <a:p>
            <a:r>
              <a:rPr lang="en-US"/>
              <a:t>AppSource</a:t>
            </a:r>
          </a:p>
        </p:txBody>
      </p:sp>
      <p:sp>
        <p:nvSpPr>
          <p:cNvPr id="11" name="Rectangle 10">
            <a:extLst>
              <a:ext uri="{FF2B5EF4-FFF2-40B4-BE49-F238E27FC236}">
                <a16:creationId xmlns:a16="http://schemas.microsoft.com/office/drawing/2014/main" id="{FBC4BBD5-91F0-4540-9C07-7A456AE21AEC}"/>
              </a:ext>
            </a:extLst>
          </p:cNvPr>
          <p:cNvSpPr/>
          <p:nvPr/>
        </p:nvSpPr>
        <p:spPr bwMode="auto">
          <a:xfrm>
            <a:off x="588264" y="1647824"/>
            <a:ext cx="11021124" cy="462121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BFD3B67E-483B-4EAC-BEA2-9ACC2641AFED}"/>
              </a:ext>
            </a:extLst>
          </p:cNvPr>
          <p:cNvCxnSpPr/>
          <p:nvPr/>
        </p:nvCxnSpPr>
        <p:spPr>
          <a:xfrm>
            <a:off x="588264" y="1647824"/>
            <a:ext cx="11021124" cy="0"/>
          </a:xfrm>
          <a:prstGeom prst="line">
            <a:avLst/>
          </a:prstGeom>
          <a:ln w="381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6BA26B2-9167-4F6D-B1D2-B86602700219}"/>
              </a:ext>
            </a:extLst>
          </p:cNvPr>
          <p:cNvSpPr/>
          <p:nvPr/>
        </p:nvSpPr>
        <p:spPr>
          <a:xfrm>
            <a:off x="588264" y="1210221"/>
            <a:ext cx="10599184" cy="338554"/>
          </a:xfrm>
          <a:prstGeom prst="rect">
            <a:avLst/>
          </a:prstGeom>
        </p:spPr>
        <p:txBody>
          <a:bodyPr wrap="none" lIns="0" tIns="0" rIns="0" bIns="0" anchor="b">
            <a:spAutoFit/>
          </a:bodyPr>
          <a:lstStyle/>
          <a:p>
            <a:r>
              <a:rPr lang="en-US" sz="2200">
                <a:solidFill>
                  <a:schemeClr val="accent3"/>
                </a:solidFill>
                <a:latin typeface="+mj-lt"/>
              </a:rPr>
              <a:t>Get solutions tailored to your industry that work with the products you already use</a:t>
            </a:r>
          </a:p>
        </p:txBody>
      </p:sp>
      <p:pic>
        <p:nvPicPr>
          <p:cNvPr id="17" name="Picture 16">
            <a:extLst>
              <a:ext uri="{FF2B5EF4-FFF2-40B4-BE49-F238E27FC236}">
                <a16:creationId xmlns:a16="http://schemas.microsoft.com/office/drawing/2014/main" id="{BB5849A2-D3A5-479E-8D3D-CD8C689AA845}"/>
              </a:ext>
            </a:extLst>
          </p:cNvPr>
          <p:cNvPicPr>
            <a:picLocks noChangeAspect="1"/>
          </p:cNvPicPr>
          <p:nvPr/>
        </p:nvPicPr>
        <p:blipFill>
          <a:blip r:embed="rId6"/>
          <a:stretch>
            <a:fillRect/>
          </a:stretch>
        </p:blipFill>
        <p:spPr>
          <a:xfrm>
            <a:off x="731163" y="1781345"/>
            <a:ext cx="4513878" cy="4354151"/>
          </a:xfrm>
          <a:prstGeom prst="rect">
            <a:avLst/>
          </a:prstGeom>
          <a:ln w="3175">
            <a:solidFill>
              <a:schemeClr val="bg1">
                <a:lumMod val="75000"/>
              </a:schemeClr>
            </a:solidFill>
          </a:ln>
        </p:spPr>
      </p:pic>
      <p:pic>
        <p:nvPicPr>
          <p:cNvPr id="18" name="Picture 17">
            <a:extLst>
              <a:ext uri="{FF2B5EF4-FFF2-40B4-BE49-F238E27FC236}">
                <a16:creationId xmlns:a16="http://schemas.microsoft.com/office/drawing/2014/main" id="{9D5BEA0F-70BA-4055-BABB-E80CF87DE6F3}"/>
              </a:ext>
            </a:extLst>
          </p:cNvPr>
          <p:cNvPicPr>
            <a:picLocks noChangeAspect="1"/>
          </p:cNvPicPr>
          <p:nvPr/>
        </p:nvPicPr>
        <p:blipFill rotWithShape="1">
          <a:blip r:embed="rId7"/>
          <a:srcRect l="868" t="341" r="15502" b="474"/>
          <a:stretch/>
        </p:blipFill>
        <p:spPr>
          <a:xfrm>
            <a:off x="5339715" y="1781346"/>
            <a:ext cx="3389348" cy="2170523"/>
          </a:xfrm>
          <a:prstGeom prst="rect">
            <a:avLst/>
          </a:pr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8DBBBBCB-18B5-4CF7-A215-CC7F7DAA29FE}"/>
              </a:ext>
            </a:extLst>
          </p:cNvPr>
          <p:cNvPicPr>
            <a:picLocks noChangeAspect="1"/>
          </p:cNvPicPr>
          <p:nvPr/>
        </p:nvPicPr>
        <p:blipFill rotWithShape="1">
          <a:blip r:embed="rId8"/>
          <a:srcRect l="2890" t="3460" r="2314" b="684"/>
          <a:stretch/>
        </p:blipFill>
        <p:spPr>
          <a:xfrm>
            <a:off x="7300992" y="2516264"/>
            <a:ext cx="2528469" cy="2686234"/>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5BF9613C-7FE8-4E44-85CB-809B2115F3D1}"/>
              </a:ext>
            </a:extLst>
          </p:cNvPr>
          <p:cNvPicPr>
            <a:picLocks noChangeAspect="1"/>
          </p:cNvPicPr>
          <p:nvPr/>
        </p:nvPicPr>
        <p:blipFill rotWithShape="1">
          <a:blip r:embed="rId9"/>
          <a:srcRect l="4749" t="3318" r="8749" b="8512"/>
          <a:stretch/>
        </p:blipFill>
        <p:spPr>
          <a:xfrm>
            <a:off x="8401389" y="3635947"/>
            <a:ext cx="3059448" cy="2499549"/>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5903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8C0CDEB-4670-49F1-90D0-7CC565A839FF}"/>
              </a:ext>
            </a:extLst>
          </p:cNvPr>
          <p:cNvGraphicFramePr>
            <a:graphicFrameLocks noChangeAspect="1"/>
          </p:cNvGraphicFramePr>
          <p:nvPr>
            <p:custDataLst>
              <p:tags r:id="rId2"/>
            </p:custDataLst>
            <p:extLst>
              <p:ext uri="{D42A27DB-BD31-4B8C-83A1-F6EECF244321}">
                <p14:modId xmlns:p14="http://schemas.microsoft.com/office/powerpoint/2010/main" val="12336562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8" name="think-cell Slide" r:id="rId4" imgW="425" imgH="424" progId="TCLayout.ActiveDocument.1">
                  <p:embed/>
                </p:oleObj>
              </mc:Choice>
              <mc:Fallback>
                <p:oleObj name="think-cell Slide" r:id="rId4" imgW="425" imgH="424" progId="TCLayout.ActiveDocument.1">
                  <p:embed/>
                  <p:pic>
                    <p:nvPicPr>
                      <p:cNvPr id="6" name="Object 5" hidden="1">
                        <a:extLst>
                          <a:ext uri="{FF2B5EF4-FFF2-40B4-BE49-F238E27FC236}">
                            <a16:creationId xmlns:a16="http://schemas.microsoft.com/office/drawing/2014/main" id="{88C0CDEB-4670-49F1-90D0-7CC565A839FF}"/>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736AAB72-92BA-40FC-A6EE-E6D4BFDDA8FF}"/>
              </a:ext>
            </a:extLst>
          </p:cNvPr>
          <p:cNvSpPr/>
          <p:nvPr/>
        </p:nvSpPr>
        <p:spPr>
          <a:xfrm>
            <a:off x="572233" y="2396769"/>
            <a:ext cx="981039" cy="276999"/>
          </a:xfrm>
          <a:prstGeom prst="rect">
            <a:avLst/>
          </a:prstGeom>
        </p:spPr>
        <p:txBody>
          <a:bodyPr wrap="none" lIns="0" tIns="0" rIns="0" bIns="0" anchor="ctr">
            <a:spAutoFit/>
          </a:bodyPr>
          <a:lstStyle/>
          <a:p>
            <a:pPr algn="ctr"/>
            <a:r>
              <a:rPr lang="en-US" sz="1800">
                <a:latin typeface="+mj-lt"/>
                <a:cs typeface="Segoe UI" panose="020B0502040204020203" pitchFamily="34" charset="0"/>
              </a:rPr>
              <a:t>Audience</a:t>
            </a:r>
          </a:p>
        </p:txBody>
      </p:sp>
      <p:sp>
        <p:nvSpPr>
          <p:cNvPr id="41" name="Rectangle 40">
            <a:extLst>
              <a:ext uri="{FF2B5EF4-FFF2-40B4-BE49-F238E27FC236}">
                <a16:creationId xmlns:a16="http://schemas.microsoft.com/office/drawing/2014/main" id="{35EDC3CF-0A41-4724-A10B-B009EC7BD55B}"/>
              </a:ext>
            </a:extLst>
          </p:cNvPr>
          <p:cNvSpPr/>
          <p:nvPr/>
        </p:nvSpPr>
        <p:spPr>
          <a:xfrm>
            <a:off x="561301" y="3075636"/>
            <a:ext cx="1498295" cy="276999"/>
          </a:xfrm>
          <a:prstGeom prst="rect">
            <a:avLst/>
          </a:prstGeom>
        </p:spPr>
        <p:txBody>
          <a:bodyPr wrap="none" lIns="0" tIns="0" rIns="0" bIns="0" anchor="ctr">
            <a:spAutoFit/>
          </a:bodyPr>
          <a:lstStyle/>
          <a:p>
            <a:pPr algn="ctr"/>
            <a:r>
              <a:rPr lang="en-US" sz="1800">
                <a:latin typeface="+mj-lt"/>
                <a:cs typeface="Segoe UI" panose="020B0502040204020203" pitchFamily="34" charset="0"/>
              </a:rPr>
              <a:t>Solution Type </a:t>
            </a:r>
          </a:p>
        </p:txBody>
      </p:sp>
      <p:sp>
        <p:nvSpPr>
          <p:cNvPr id="42" name="Rectangle 41">
            <a:extLst>
              <a:ext uri="{FF2B5EF4-FFF2-40B4-BE49-F238E27FC236}">
                <a16:creationId xmlns:a16="http://schemas.microsoft.com/office/drawing/2014/main" id="{FB4E5234-B952-4E62-B10C-BCB2154390F7}"/>
              </a:ext>
            </a:extLst>
          </p:cNvPr>
          <p:cNvSpPr/>
          <p:nvPr/>
        </p:nvSpPr>
        <p:spPr>
          <a:xfrm>
            <a:off x="555402" y="3754503"/>
            <a:ext cx="2045047" cy="276999"/>
          </a:xfrm>
          <a:prstGeom prst="rect">
            <a:avLst/>
          </a:prstGeom>
        </p:spPr>
        <p:txBody>
          <a:bodyPr wrap="none" lIns="0" tIns="0" rIns="0" bIns="0" anchor="ctr">
            <a:spAutoFit/>
          </a:bodyPr>
          <a:lstStyle/>
          <a:p>
            <a:pPr algn="ctr"/>
            <a:r>
              <a:rPr lang="en-US" sz="1800">
                <a:latin typeface="+mj-lt"/>
                <a:cs typeface="Segoe UI" panose="020B0502040204020203" pitchFamily="34" charset="0"/>
              </a:rPr>
              <a:t>Consulting Services</a:t>
            </a:r>
          </a:p>
        </p:txBody>
      </p:sp>
      <p:sp>
        <p:nvSpPr>
          <p:cNvPr id="43" name="Rectangle 42">
            <a:extLst>
              <a:ext uri="{FF2B5EF4-FFF2-40B4-BE49-F238E27FC236}">
                <a16:creationId xmlns:a16="http://schemas.microsoft.com/office/drawing/2014/main" id="{F5DCDF33-7DF6-4ADB-9596-09BE09AABDBB}"/>
              </a:ext>
            </a:extLst>
          </p:cNvPr>
          <p:cNvSpPr/>
          <p:nvPr/>
        </p:nvSpPr>
        <p:spPr>
          <a:xfrm>
            <a:off x="546104" y="4433370"/>
            <a:ext cx="2287036" cy="276999"/>
          </a:xfrm>
          <a:prstGeom prst="rect">
            <a:avLst/>
          </a:prstGeom>
        </p:spPr>
        <p:txBody>
          <a:bodyPr wrap="none" lIns="0" tIns="0" rIns="0" bIns="0" anchor="ctr">
            <a:spAutoFit/>
          </a:bodyPr>
          <a:lstStyle/>
          <a:p>
            <a:pPr algn="ctr"/>
            <a:r>
              <a:rPr lang="en-US" sz="1800">
                <a:latin typeface="+mj-lt"/>
                <a:cs typeface="Segoe UI" panose="020B0502040204020203" pitchFamily="34" charset="0"/>
              </a:rPr>
              <a:t>In Product Experience</a:t>
            </a:r>
          </a:p>
        </p:txBody>
      </p:sp>
      <p:sp>
        <p:nvSpPr>
          <p:cNvPr id="44" name="Rectangle 43">
            <a:extLst>
              <a:ext uri="{FF2B5EF4-FFF2-40B4-BE49-F238E27FC236}">
                <a16:creationId xmlns:a16="http://schemas.microsoft.com/office/drawing/2014/main" id="{9ACF91DF-9BCF-41B4-B020-2B37CCD286B1}"/>
              </a:ext>
            </a:extLst>
          </p:cNvPr>
          <p:cNvSpPr/>
          <p:nvPr/>
        </p:nvSpPr>
        <p:spPr>
          <a:xfrm>
            <a:off x="555401" y="5112237"/>
            <a:ext cx="1994137" cy="276999"/>
          </a:xfrm>
          <a:prstGeom prst="rect">
            <a:avLst/>
          </a:prstGeom>
        </p:spPr>
        <p:txBody>
          <a:bodyPr wrap="none" lIns="0" tIns="0" rIns="0" bIns="0" anchor="ctr">
            <a:spAutoFit/>
          </a:bodyPr>
          <a:lstStyle/>
          <a:p>
            <a:pPr algn="ctr"/>
            <a:r>
              <a:rPr lang="en-US" sz="1800">
                <a:latin typeface="+mj-lt"/>
                <a:cs typeface="Segoe UI" panose="020B0502040204020203" pitchFamily="34" charset="0"/>
              </a:rPr>
              <a:t>Publishing Options</a:t>
            </a:r>
          </a:p>
        </p:txBody>
      </p:sp>
      <p:sp>
        <p:nvSpPr>
          <p:cNvPr id="45" name="Rectangle 44">
            <a:extLst>
              <a:ext uri="{FF2B5EF4-FFF2-40B4-BE49-F238E27FC236}">
                <a16:creationId xmlns:a16="http://schemas.microsoft.com/office/drawing/2014/main" id="{1F1F92C7-3165-4035-9DF9-25AC6F86E34C}"/>
              </a:ext>
            </a:extLst>
          </p:cNvPr>
          <p:cNvSpPr/>
          <p:nvPr/>
        </p:nvSpPr>
        <p:spPr>
          <a:xfrm>
            <a:off x="3555181" y="2396769"/>
            <a:ext cx="2991653" cy="276999"/>
          </a:xfrm>
          <a:prstGeom prst="rect">
            <a:avLst/>
          </a:prstGeom>
        </p:spPr>
        <p:txBody>
          <a:bodyPr wrap="none" lIns="0" tIns="0" rIns="0" bIns="0" anchor="ctr">
            <a:spAutoFit/>
          </a:bodyPr>
          <a:lstStyle/>
          <a:p>
            <a:r>
              <a:rPr lang="en-US" sz="1800">
                <a:latin typeface="Segoe UI" panose="020B0502040204020203" pitchFamily="34" charset="0"/>
                <a:cs typeface="Segoe UI" panose="020B0502040204020203" pitchFamily="34" charset="0"/>
              </a:rPr>
              <a:t>IT Pros and Cloud Developers</a:t>
            </a:r>
          </a:p>
        </p:txBody>
      </p:sp>
      <p:sp>
        <p:nvSpPr>
          <p:cNvPr id="46" name="Rectangle 45">
            <a:extLst>
              <a:ext uri="{FF2B5EF4-FFF2-40B4-BE49-F238E27FC236}">
                <a16:creationId xmlns:a16="http://schemas.microsoft.com/office/drawing/2014/main" id="{9FD04308-B068-463C-95F4-94E9F16F37F2}"/>
              </a:ext>
            </a:extLst>
          </p:cNvPr>
          <p:cNvSpPr/>
          <p:nvPr/>
        </p:nvSpPr>
        <p:spPr>
          <a:xfrm>
            <a:off x="3555181" y="2937136"/>
            <a:ext cx="3340723" cy="553998"/>
          </a:xfrm>
          <a:prstGeom prst="rect">
            <a:avLst/>
          </a:prstGeom>
        </p:spPr>
        <p:txBody>
          <a:bodyPr wrap="square" lIns="0" tIns="0" rIns="0" bIns="0" anchor="ctr">
            <a:spAutoFit/>
          </a:bodyPr>
          <a:lstStyle/>
          <a:p>
            <a:r>
              <a:rPr lang="en-US" sz="1800">
                <a:latin typeface="Segoe UI" panose="020B0502040204020203" pitchFamily="34" charset="0"/>
                <a:cs typeface="Segoe UI" panose="020B0502040204020203" pitchFamily="34" charset="0"/>
              </a:rPr>
              <a:t>Azure building blocks and finished software solutions </a:t>
            </a:r>
          </a:p>
        </p:txBody>
      </p:sp>
      <p:sp>
        <p:nvSpPr>
          <p:cNvPr id="47" name="Rectangle 46">
            <a:extLst>
              <a:ext uri="{FF2B5EF4-FFF2-40B4-BE49-F238E27FC236}">
                <a16:creationId xmlns:a16="http://schemas.microsoft.com/office/drawing/2014/main" id="{9EFD8AD1-4D91-44B9-984C-63444FFC3A2F}"/>
              </a:ext>
            </a:extLst>
          </p:cNvPr>
          <p:cNvSpPr/>
          <p:nvPr/>
        </p:nvSpPr>
        <p:spPr>
          <a:xfrm>
            <a:off x="3555181" y="3754503"/>
            <a:ext cx="3340723" cy="276999"/>
          </a:xfrm>
          <a:prstGeom prst="rect">
            <a:avLst/>
          </a:prstGeom>
        </p:spPr>
        <p:txBody>
          <a:bodyPr wrap="square" lIns="0" tIns="0" rIns="0" bIns="0" anchor="ctr">
            <a:spAutoFit/>
          </a:bodyPr>
          <a:lstStyle/>
          <a:p>
            <a:r>
              <a:rPr lang="en-US" sz="1800">
                <a:latin typeface="Segoe UI" panose="020B0502040204020203" pitchFamily="34" charset="0"/>
                <a:cs typeface="Segoe UI" panose="020B0502040204020203" pitchFamily="34" charset="0"/>
              </a:rPr>
              <a:t>Azure</a:t>
            </a:r>
          </a:p>
        </p:txBody>
      </p:sp>
      <p:sp>
        <p:nvSpPr>
          <p:cNvPr id="48" name="Rectangle 47">
            <a:extLst>
              <a:ext uri="{FF2B5EF4-FFF2-40B4-BE49-F238E27FC236}">
                <a16:creationId xmlns:a16="http://schemas.microsoft.com/office/drawing/2014/main" id="{76215356-D04F-4D29-B6CC-60C5453BF3B6}"/>
              </a:ext>
            </a:extLst>
          </p:cNvPr>
          <p:cNvSpPr/>
          <p:nvPr/>
        </p:nvSpPr>
        <p:spPr>
          <a:xfrm>
            <a:off x="3555181" y="4433370"/>
            <a:ext cx="3340723" cy="276999"/>
          </a:xfrm>
          <a:prstGeom prst="rect">
            <a:avLst/>
          </a:prstGeom>
        </p:spPr>
        <p:txBody>
          <a:bodyPr wrap="square" lIns="0" tIns="0" rIns="0" bIns="0" anchor="ctr">
            <a:spAutoFit/>
          </a:bodyPr>
          <a:lstStyle/>
          <a:p>
            <a:r>
              <a:rPr lang="en-US" sz="1800">
                <a:latin typeface="Segoe UI" panose="020B0502040204020203" pitchFamily="34" charset="0"/>
                <a:cs typeface="Segoe UI" panose="020B0502040204020203" pitchFamily="34" charset="0"/>
              </a:rPr>
              <a:t>Azure Management Portal</a:t>
            </a:r>
          </a:p>
        </p:txBody>
      </p:sp>
      <p:sp>
        <p:nvSpPr>
          <p:cNvPr id="49" name="Rectangle 48">
            <a:extLst>
              <a:ext uri="{FF2B5EF4-FFF2-40B4-BE49-F238E27FC236}">
                <a16:creationId xmlns:a16="http://schemas.microsoft.com/office/drawing/2014/main" id="{D17AC104-9047-415A-BE3C-381E9A9B3605}"/>
              </a:ext>
            </a:extLst>
          </p:cNvPr>
          <p:cNvSpPr/>
          <p:nvPr/>
        </p:nvSpPr>
        <p:spPr>
          <a:xfrm>
            <a:off x="3555181" y="5112237"/>
            <a:ext cx="3340723" cy="276999"/>
          </a:xfrm>
          <a:prstGeom prst="rect">
            <a:avLst/>
          </a:prstGeom>
        </p:spPr>
        <p:txBody>
          <a:bodyPr wrap="square" lIns="0" tIns="0" rIns="0" bIns="0" anchor="ctr">
            <a:spAutoFit/>
          </a:bodyPr>
          <a:lstStyle/>
          <a:p>
            <a:r>
              <a:rPr lang="en-US" sz="1800">
                <a:latin typeface="Segoe UI" panose="020B0502040204020203" pitchFamily="34" charset="0"/>
                <a:cs typeface="Segoe UI" panose="020B0502040204020203" pitchFamily="34" charset="0"/>
              </a:rPr>
              <a:t>List, Trial or Transact</a:t>
            </a:r>
          </a:p>
        </p:txBody>
      </p:sp>
      <p:sp>
        <p:nvSpPr>
          <p:cNvPr id="50" name="Rectangle 49">
            <a:extLst>
              <a:ext uri="{FF2B5EF4-FFF2-40B4-BE49-F238E27FC236}">
                <a16:creationId xmlns:a16="http://schemas.microsoft.com/office/drawing/2014/main" id="{7176F2D8-5A77-4CB7-B74F-FA63112E569D}"/>
              </a:ext>
            </a:extLst>
          </p:cNvPr>
          <p:cNvSpPr/>
          <p:nvPr/>
        </p:nvSpPr>
        <p:spPr>
          <a:xfrm>
            <a:off x="8034060" y="2396769"/>
            <a:ext cx="1481175" cy="276999"/>
          </a:xfrm>
          <a:prstGeom prst="rect">
            <a:avLst/>
          </a:prstGeom>
        </p:spPr>
        <p:txBody>
          <a:bodyPr wrap="none" lIns="0" tIns="0" rIns="0" bIns="0" anchor="ctr">
            <a:spAutoFit/>
          </a:bodyPr>
          <a:lstStyle/>
          <a:p>
            <a:r>
              <a:rPr lang="en-US" sz="1800">
                <a:latin typeface="Segoe UI" panose="020B0502040204020203" pitchFamily="34" charset="0"/>
                <a:cs typeface="Segoe UI" panose="020B0502040204020203" pitchFamily="34" charset="0"/>
              </a:rPr>
              <a:t>Business Users</a:t>
            </a:r>
          </a:p>
        </p:txBody>
      </p:sp>
      <p:sp>
        <p:nvSpPr>
          <p:cNvPr id="51" name="Rectangle 50">
            <a:extLst>
              <a:ext uri="{FF2B5EF4-FFF2-40B4-BE49-F238E27FC236}">
                <a16:creationId xmlns:a16="http://schemas.microsoft.com/office/drawing/2014/main" id="{3ADA377E-7AB5-4BB2-B0AD-89B196EDDC0D}"/>
              </a:ext>
            </a:extLst>
          </p:cNvPr>
          <p:cNvSpPr/>
          <p:nvPr/>
        </p:nvSpPr>
        <p:spPr>
          <a:xfrm>
            <a:off x="8034060" y="2937136"/>
            <a:ext cx="3561954" cy="553998"/>
          </a:xfrm>
          <a:prstGeom prst="rect">
            <a:avLst/>
          </a:prstGeom>
        </p:spPr>
        <p:txBody>
          <a:bodyPr wrap="square" lIns="0" tIns="0" rIns="0" bIns="0" anchor="ctr">
            <a:spAutoFit/>
          </a:bodyPr>
          <a:lstStyle/>
          <a:p>
            <a:r>
              <a:rPr lang="en-US" sz="1800">
                <a:latin typeface="Segoe UI" panose="020B0502040204020203" pitchFamily="34" charset="0"/>
                <a:cs typeface="Segoe UI" panose="020B0502040204020203" pitchFamily="34" charset="0"/>
              </a:rPr>
              <a:t>Industry focused line-of-business and productivity apps </a:t>
            </a:r>
          </a:p>
        </p:txBody>
      </p:sp>
      <p:sp>
        <p:nvSpPr>
          <p:cNvPr id="52" name="Rectangle 51">
            <a:extLst>
              <a:ext uri="{FF2B5EF4-FFF2-40B4-BE49-F238E27FC236}">
                <a16:creationId xmlns:a16="http://schemas.microsoft.com/office/drawing/2014/main" id="{10D974F0-48BA-40CE-9C5C-E568B5AE2542}"/>
              </a:ext>
            </a:extLst>
          </p:cNvPr>
          <p:cNvSpPr/>
          <p:nvPr/>
        </p:nvSpPr>
        <p:spPr>
          <a:xfrm>
            <a:off x="8034060" y="3754503"/>
            <a:ext cx="3340723" cy="276999"/>
          </a:xfrm>
          <a:prstGeom prst="rect">
            <a:avLst/>
          </a:prstGeom>
        </p:spPr>
        <p:txBody>
          <a:bodyPr wrap="square" lIns="0" tIns="0" rIns="0" bIns="0" anchor="ctr">
            <a:spAutoFit/>
          </a:bodyPr>
          <a:lstStyle/>
          <a:p>
            <a:r>
              <a:rPr lang="en-US" sz="1800">
                <a:latin typeface="Segoe UI" panose="020B0502040204020203" pitchFamily="34" charset="0"/>
                <a:cs typeface="Segoe UI" panose="020B0502040204020203" pitchFamily="34" charset="0"/>
              </a:rPr>
              <a:t>Power BI , Dynamics 365</a:t>
            </a:r>
          </a:p>
        </p:txBody>
      </p:sp>
      <p:sp>
        <p:nvSpPr>
          <p:cNvPr id="53" name="Rectangle 52">
            <a:extLst>
              <a:ext uri="{FF2B5EF4-FFF2-40B4-BE49-F238E27FC236}">
                <a16:creationId xmlns:a16="http://schemas.microsoft.com/office/drawing/2014/main" id="{DDDA1EE6-3E8E-4144-B9E2-6737F5719A44}"/>
              </a:ext>
            </a:extLst>
          </p:cNvPr>
          <p:cNvSpPr/>
          <p:nvPr/>
        </p:nvSpPr>
        <p:spPr>
          <a:xfrm>
            <a:off x="8034060" y="4294870"/>
            <a:ext cx="3340723" cy="553998"/>
          </a:xfrm>
          <a:prstGeom prst="rect">
            <a:avLst/>
          </a:prstGeom>
        </p:spPr>
        <p:txBody>
          <a:bodyPr wrap="square" lIns="0" tIns="0" rIns="0" bIns="0" anchor="ctr">
            <a:spAutoFit/>
          </a:bodyPr>
          <a:lstStyle/>
          <a:p>
            <a:r>
              <a:rPr lang="en-US" sz="1800">
                <a:latin typeface="Segoe UI" panose="020B0502040204020203" pitchFamily="34" charset="0"/>
                <a:cs typeface="Segoe UI" panose="020B0502040204020203" pitchFamily="34" charset="0"/>
              </a:rPr>
              <a:t>Dynamics 365, Office 365,</a:t>
            </a:r>
            <a:br>
              <a:rPr lang="en-US" sz="1800">
                <a:latin typeface="Segoe UI" panose="020B0502040204020203" pitchFamily="34" charset="0"/>
                <a:cs typeface="Segoe UI" panose="020B0502040204020203" pitchFamily="34" charset="0"/>
              </a:rPr>
            </a:br>
            <a:r>
              <a:rPr lang="en-US" sz="1800">
                <a:latin typeface="Segoe UI" panose="020B0502040204020203" pitchFamily="34" charset="0"/>
                <a:cs typeface="Segoe UI" panose="020B0502040204020203" pitchFamily="34" charset="0"/>
              </a:rPr>
              <a:t>Office Client Apps, Power BI</a:t>
            </a:r>
          </a:p>
        </p:txBody>
      </p:sp>
      <p:sp>
        <p:nvSpPr>
          <p:cNvPr id="54" name="Rectangle 53">
            <a:extLst>
              <a:ext uri="{FF2B5EF4-FFF2-40B4-BE49-F238E27FC236}">
                <a16:creationId xmlns:a16="http://schemas.microsoft.com/office/drawing/2014/main" id="{70B49518-0460-4714-8ABC-7E3CDF015C3A}"/>
              </a:ext>
            </a:extLst>
          </p:cNvPr>
          <p:cNvSpPr/>
          <p:nvPr/>
        </p:nvSpPr>
        <p:spPr>
          <a:xfrm>
            <a:off x="8034060" y="5112237"/>
            <a:ext cx="3340723" cy="276999"/>
          </a:xfrm>
          <a:prstGeom prst="rect">
            <a:avLst/>
          </a:prstGeom>
        </p:spPr>
        <p:txBody>
          <a:bodyPr wrap="square" lIns="0" tIns="0" rIns="0" bIns="0" anchor="ctr">
            <a:spAutoFit/>
          </a:bodyPr>
          <a:lstStyle/>
          <a:p>
            <a:r>
              <a:rPr lang="en-US" sz="1800">
                <a:latin typeface="Segoe UI" panose="020B0502040204020203" pitchFamily="34" charset="0"/>
                <a:cs typeface="Segoe UI" panose="020B0502040204020203" pitchFamily="34" charset="0"/>
              </a:rPr>
              <a:t>List or Trial</a:t>
            </a:r>
          </a:p>
        </p:txBody>
      </p:sp>
      <p:sp>
        <p:nvSpPr>
          <p:cNvPr id="2" name="Title 1">
            <a:extLst>
              <a:ext uri="{FF2B5EF4-FFF2-40B4-BE49-F238E27FC236}">
                <a16:creationId xmlns:a16="http://schemas.microsoft.com/office/drawing/2014/main" id="{5F3C42CE-2F00-4C8C-A745-8B865F9E3D3E}"/>
              </a:ext>
            </a:extLst>
          </p:cNvPr>
          <p:cNvSpPr>
            <a:spLocks noGrp="1"/>
          </p:cNvSpPr>
          <p:nvPr>
            <p:ph type="title"/>
          </p:nvPr>
        </p:nvSpPr>
        <p:spPr>
          <a:xfrm>
            <a:off x="588262" y="457200"/>
            <a:ext cx="11324337" cy="1169551"/>
          </a:xfrm>
        </p:spPr>
        <p:txBody>
          <a:bodyPr/>
          <a:lstStyle/>
          <a:p>
            <a:r>
              <a:rPr lang="en-US"/>
              <a:t>One Cloud Marketplace, Two Storefronts</a:t>
            </a:r>
            <a:br>
              <a:rPr lang="en-US"/>
            </a:br>
            <a:r>
              <a:rPr lang="en-US" sz="2000"/>
              <a:t>Where </a:t>
            </a:r>
            <a:r>
              <a:rPr lang="en-US" sz="2000" u="sng"/>
              <a:t>Customers</a:t>
            </a:r>
            <a:r>
              <a:rPr lang="en-US" sz="2000"/>
              <a:t> can </a:t>
            </a:r>
            <a:r>
              <a:rPr lang="en-US" sz="2000" i="1">
                <a:solidFill>
                  <a:schemeClr val="accent3"/>
                </a:solidFill>
              </a:rPr>
              <a:t>find, try</a:t>
            </a:r>
            <a:r>
              <a:rPr lang="en-US" sz="2000"/>
              <a:t> and </a:t>
            </a:r>
            <a:r>
              <a:rPr lang="en-US" sz="2000" i="1">
                <a:solidFill>
                  <a:schemeClr val="accent3"/>
                </a:solidFill>
              </a:rPr>
              <a:t>buy/deploy</a:t>
            </a:r>
            <a:r>
              <a:rPr lang="en-US" sz="2000"/>
              <a:t> industry leading cloud solutions from Microsoft </a:t>
            </a:r>
            <a:r>
              <a:rPr lang="en-US" sz="2000" u="sng"/>
              <a:t>Partners</a:t>
            </a:r>
            <a:endParaRPr lang="en-IN" sz="2200" u="sng"/>
          </a:p>
        </p:txBody>
      </p:sp>
      <p:sp>
        <p:nvSpPr>
          <p:cNvPr id="55" name="arrow_27" title="Icon of a two arrows in a circle pointed left and right">
            <a:extLst>
              <a:ext uri="{FF2B5EF4-FFF2-40B4-BE49-F238E27FC236}">
                <a16:creationId xmlns:a16="http://schemas.microsoft.com/office/drawing/2014/main" id="{9A5BDFA4-B175-43F3-8AB6-BF45D8B9E63B}"/>
              </a:ext>
            </a:extLst>
          </p:cNvPr>
          <p:cNvSpPr>
            <a:spLocks noChangeAspect="1" noEditPoints="1"/>
          </p:cNvSpPr>
          <p:nvPr/>
        </p:nvSpPr>
        <p:spPr bwMode="auto">
          <a:xfrm>
            <a:off x="14814252" y="2421436"/>
            <a:ext cx="272051" cy="274320"/>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6" name="arrow_27" title="Icon of a two arrows in a circle pointed left and right">
            <a:extLst>
              <a:ext uri="{FF2B5EF4-FFF2-40B4-BE49-F238E27FC236}">
                <a16:creationId xmlns:a16="http://schemas.microsoft.com/office/drawing/2014/main" id="{E8F13C76-C477-46C5-9E15-D17FC276D20B}"/>
              </a:ext>
            </a:extLst>
          </p:cNvPr>
          <p:cNvSpPr>
            <a:spLocks noChangeAspect="1" noEditPoints="1"/>
          </p:cNvSpPr>
          <p:nvPr/>
        </p:nvSpPr>
        <p:spPr bwMode="auto">
          <a:xfrm>
            <a:off x="14814252" y="3246262"/>
            <a:ext cx="272051" cy="274320"/>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7" name="arrow_27" title="Icon of a two arrows in a circle pointed left and right">
            <a:extLst>
              <a:ext uri="{FF2B5EF4-FFF2-40B4-BE49-F238E27FC236}">
                <a16:creationId xmlns:a16="http://schemas.microsoft.com/office/drawing/2014/main" id="{3D0C5F7B-5335-4C2E-9F92-0A0D9F4B5E27}"/>
              </a:ext>
            </a:extLst>
          </p:cNvPr>
          <p:cNvSpPr>
            <a:spLocks noChangeAspect="1" noEditPoints="1"/>
          </p:cNvSpPr>
          <p:nvPr/>
        </p:nvSpPr>
        <p:spPr bwMode="auto">
          <a:xfrm>
            <a:off x="14814252" y="4071088"/>
            <a:ext cx="272051" cy="274320"/>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arrow_27" title="Icon of a two arrows in a circle pointed left and right">
            <a:extLst>
              <a:ext uri="{FF2B5EF4-FFF2-40B4-BE49-F238E27FC236}">
                <a16:creationId xmlns:a16="http://schemas.microsoft.com/office/drawing/2014/main" id="{4E8E088E-AA29-4D75-BA26-354D0ABA9F60}"/>
              </a:ext>
            </a:extLst>
          </p:cNvPr>
          <p:cNvSpPr>
            <a:spLocks noChangeAspect="1" noEditPoints="1"/>
          </p:cNvSpPr>
          <p:nvPr/>
        </p:nvSpPr>
        <p:spPr bwMode="auto">
          <a:xfrm>
            <a:off x="14814252" y="4895914"/>
            <a:ext cx="272051" cy="274320"/>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9" name="arrow_27" title="Icon of a two arrows in a circle pointed left and right">
            <a:extLst>
              <a:ext uri="{FF2B5EF4-FFF2-40B4-BE49-F238E27FC236}">
                <a16:creationId xmlns:a16="http://schemas.microsoft.com/office/drawing/2014/main" id="{90245C82-314C-4763-9175-4081EB5431C0}"/>
              </a:ext>
            </a:extLst>
          </p:cNvPr>
          <p:cNvSpPr>
            <a:spLocks noChangeAspect="1" noEditPoints="1"/>
          </p:cNvSpPr>
          <p:nvPr/>
        </p:nvSpPr>
        <p:spPr bwMode="auto">
          <a:xfrm>
            <a:off x="14814252" y="5720741"/>
            <a:ext cx="272051" cy="274320"/>
          </a:xfrm>
          <a:custGeom>
            <a:avLst/>
            <a:gdLst>
              <a:gd name="T0" fmla="*/ 129 w 296"/>
              <a:gd name="T1" fmla="*/ 42 h 296"/>
              <a:gd name="T2" fmla="*/ 191 w 296"/>
              <a:gd name="T3" fmla="*/ 105 h 296"/>
              <a:gd name="T4" fmla="*/ 129 w 296"/>
              <a:gd name="T5" fmla="*/ 167 h 296"/>
              <a:gd name="T6" fmla="*/ 191 w 296"/>
              <a:gd name="T7" fmla="*/ 105 h 296"/>
              <a:gd name="T8" fmla="*/ 43 w 296"/>
              <a:gd name="T9" fmla="*/ 105 h 296"/>
              <a:gd name="T10" fmla="*/ 166 w 296"/>
              <a:gd name="T11" fmla="*/ 130 h 296"/>
              <a:gd name="T12" fmla="*/ 104 w 296"/>
              <a:gd name="T13" fmla="*/ 192 h 296"/>
              <a:gd name="T14" fmla="*/ 166 w 296"/>
              <a:gd name="T15" fmla="*/ 254 h 296"/>
              <a:gd name="T16" fmla="*/ 104 w 296"/>
              <a:gd name="T17" fmla="*/ 192 h 296"/>
              <a:gd name="T18" fmla="*/ 252 w 296"/>
              <a:gd name="T19" fmla="*/ 192 h 296"/>
              <a:gd name="T20" fmla="*/ 148 w 296"/>
              <a:gd name="T21" fmla="*/ 0 h 296"/>
              <a:gd name="T22" fmla="*/ 0 w 296"/>
              <a:gd name="T23" fmla="*/ 148 h 296"/>
              <a:gd name="T24" fmla="*/ 148 w 296"/>
              <a:gd name="T25" fmla="*/ 296 h 296"/>
              <a:gd name="T26" fmla="*/ 296 w 296"/>
              <a:gd name="T27" fmla="*/ 148 h 296"/>
              <a:gd name="T28" fmla="*/ 148 w 296"/>
              <a:gd name="T29"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96">
                <a:moveTo>
                  <a:pt x="129" y="42"/>
                </a:moveTo>
                <a:cubicBezTo>
                  <a:pt x="191" y="105"/>
                  <a:pt x="191" y="105"/>
                  <a:pt x="191" y="105"/>
                </a:cubicBezTo>
                <a:cubicBezTo>
                  <a:pt x="129" y="167"/>
                  <a:pt x="129" y="167"/>
                  <a:pt x="129" y="167"/>
                </a:cubicBezTo>
                <a:moveTo>
                  <a:pt x="191" y="105"/>
                </a:moveTo>
                <a:cubicBezTo>
                  <a:pt x="43" y="105"/>
                  <a:pt x="43" y="105"/>
                  <a:pt x="43" y="105"/>
                </a:cubicBezTo>
                <a:moveTo>
                  <a:pt x="166" y="130"/>
                </a:moveTo>
                <a:cubicBezTo>
                  <a:pt x="104" y="192"/>
                  <a:pt x="104" y="192"/>
                  <a:pt x="104" y="192"/>
                </a:cubicBezTo>
                <a:cubicBezTo>
                  <a:pt x="166" y="254"/>
                  <a:pt x="166" y="254"/>
                  <a:pt x="166" y="254"/>
                </a:cubicBezTo>
                <a:moveTo>
                  <a:pt x="104" y="192"/>
                </a:moveTo>
                <a:cubicBezTo>
                  <a:pt x="252" y="192"/>
                  <a:pt x="252" y="192"/>
                  <a:pt x="252" y="192"/>
                </a:cubicBezTo>
                <a:moveTo>
                  <a:pt x="148" y="0"/>
                </a:moveTo>
                <a:cubicBezTo>
                  <a:pt x="66" y="0"/>
                  <a:pt x="0" y="67"/>
                  <a:pt x="0" y="148"/>
                </a:cubicBezTo>
                <a:cubicBezTo>
                  <a:pt x="0" y="230"/>
                  <a:pt x="66" y="296"/>
                  <a:pt x="148" y="296"/>
                </a:cubicBezTo>
                <a:cubicBezTo>
                  <a:pt x="229" y="296"/>
                  <a:pt x="296" y="230"/>
                  <a:pt x="296" y="148"/>
                </a:cubicBezTo>
                <a:cubicBezTo>
                  <a:pt x="296" y="67"/>
                  <a:pt x="229" y="0"/>
                  <a:pt x="148" y="0"/>
                </a:cubicBezTo>
                <a:close/>
              </a:path>
            </a:pathLst>
          </a:custGeom>
          <a:noFill/>
          <a:ln w="15875" cap="flat">
            <a:solidFill>
              <a:schemeClr val="tx1">
                <a:lumMod val="50000"/>
                <a:lumOff val="50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cxnSp>
        <p:nvCxnSpPr>
          <p:cNvPr id="64" name="Straight Connector 63">
            <a:extLst>
              <a:ext uri="{FF2B5EF4-FFF2-40B4-BE49-F238E27FC236}">
                <a16:creationId xmlns:a16="http://schemas.microsoft.com/office/drawing/2014/main" id="{F44EBCBE-8909-43E2-AE1D-980931EEFF2C}"/>
              </a:ext>
            </a:extLst>
          </p:cNvPr>
          <p:cNvCxnSpPr/>
          <p:nvPr/>
        </p:nvCxnSpPr>
        <p:spPr>
          <a:xfrm>
            <a:off x="588263" y="2874702"/>
            <a:ext cx="1100775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E6761F9-E90E-4F24-A681-16CBAE72D40D}"/>
              </a:ext>
            </a:extLst>
          </p:cNvPr>
          <p:cNvCxnSpPr/>
          <p:nvPr/>
        </p:nvCxnSpPr>
        <p:spPr>
          <a:xfrm>
            <a:off x="588263" y="3553569"/>
            <a:ext cx="1100775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68683EB-67FC-4646-9A9C-B4B23141F03E}"/>
              </a:ext>
            </a:extLst>
          </p:cNvPr>
          <p:cNvCxnSpPr/>
          <p:nvPr/>
        </p:nvCxnSpPr>
        <p:spPr>
          <a:xfrm>
            <a:off x="588263" y="4232436"/>
            <a:ext cx="1100775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6BF4C48-58B5-43BC-9D1A-B4C630E6D2C0}"/>
              </a:ext>
            </a:extLst>
          </p:cNvPr>
          <p:cNvCxnSpPr/>
          <p:nvPr/>
        </p:nvCxnSpPr>
        <p:spPr>
          <a:xfrm>
            <a:off x="588263" y="4911303"/>
            <a:ext cx="1100775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8F05A86-4520-494F-A709-CB090D3CEB40}"/>
              </a:ext>
            </a:extLst>
          </p:cNvPr>
          <p:cNvSpPr/>
          <p:nvPr/>
        </p:nvSpPr>
        <p:spPr>
          <a:xfrm>
            <a:off x="588263" y="6382487"/>
            <a:ext cx="8307716" cy="184666"/>
          </a:xfrm>
          <a:prstGeom prst="rect">
            <a:avLst/>
          </a:prstGeom>
        </p:spPr>
        <p:txBody>
          <a:bodyPr wrap="square" lIns="0" tIns="0" rIns="0" bIns="0" anchor="b">
            <a:spAutoFit/>
          </a:bodyPr>
          <a:lstStyle/>
          <a:p>
            <a:pPr marL="0" marR="0" lvl="2" defTabSz="914102" rtl="0" eaLnBrk="1" fontAlgn="base" latinLnBrk="0" hangingPunct="1">
              <a:spcBef>
                <a:spcPct val="0"/>
              </a:spcBef>
              <a:spcAft>
                <a:spcPct val="0"/>
              </a:spcAft>
              <a:buClrTx/>
              <a:buSzTx/>
              <a:buFontTx/>
              <a:buNone/>
              <a:tabLst/>
              <a:defRPr/>
            </a:pPr>
            <a:r>
              <a:rPr kumimoji="0" lang="en-US" sz="1200" b="0" i="1" u="none" strike="noStrike" kern="1200" cap="none" spc="10" normalizeH="0" baseline="0" noProof="0">
                <a:ln>
                  <a:noFill/>
                </a:ln>
                <a:effectLst/>
                <a:uLnTx/>
                <a:uFillTx/>
                <a:ea typeface="+mn-ea"/>
                <a:cs typeface="Segoe UI Semilight" panose="020B0402040204020203" pitchFamily="34" charset="0"/>
              </a:rPr>
              <a:t>Solutions for both business and IT Pro/Dev</a:t>
            </a:r>
            <a:r>
              <a:rPr lang="en-US" sz="1200" i="1" spc="10">
                <a:cs typeface="Segoe UI Semilight" panose="020B0402040204020203" pitchFamily="34" charset="0"/>
              </a:rPr>
              <a:t> can </a:t>
            </a:r>
            <a:r>
              <a:rPr kumimoji="0" lang="en-US" sz="1200" b="0" i="1" u="none" strike="noStrike" kern="1200" cap="none" spc="10" normalizeH="0" baseline="0" noProof="0">
                <a:ln>
                  <a:noFill/>
                </a:ln>
                <a:effectLst/>
                <a:uLnTx/>
                <a:uFillTx/>
                <a:ea typeface="+mn-ea"/>
                <a:cs typeface="Segoe UI Semilight" panose="020B0402040204020203" pitchFamily="34" charset="0"/>
              </a:rPr>
              <a:t>surface in both storefronts </a:t>
            </a:r>
          </a:p>
        </p:txBody>
      </p:sp>
      <p:cxnSp>
        <p:nvCxnSpPr>
          <p:cNvPr id="61" name="Straight Connector 60">
            <a:extLst>
              <a:ext uri="{FF2B5EF4-FFF2-40B4-BE49-F238E27FC236}">
                <a16:creationId xmlns:a16="http://schemas.microsoft.com/office/drawing/2014/main" id="{814413E3-1BFE-4432-87A8-2C8B03282238}"/>
              </a:ext>
            </a:extLst>
          </p:cNvPr>
          <p:cNvCxnSpPr/>
          <p:nvPr/>
        </p:nvCxnSpPr>
        <p:spPr>
          <a:xfrm>
            <a:off x="588263" y="5590170"/>
            <a:ext cx="1100775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7B9ED41-E21E-40A5-AEE4-9E385FA66AEE}"/>
              </a:ext>
            </a:extLst>
          </p:cNvPr>
          <p:cNvSpPr/>
          <p:nvPr/>
        </p:nvSpPr>
        <p:spPr>
          <a:xfrm>
            <a:off x="548188" y="5791104"/>
            <a:ext cx="2172069" cy="276999"/>
          </a:xfrm>
          <a:prstGeom prst="rect">
            <a:avLst/>
          </a:prstGeom>
        </p:spPr>
        <p:txBody>
          <a:bodyPr wrap="none" lIns="0" tIns="0" rIns="0" bIns="0" anchor="ctr">
            <a:spAutoFit/>
          </a:bodyPr>
          <a:lstStyle/>
          <a:p>
            <a:pPr algn="ctr"/>
            <a:r>
              <a:rPr lang="en-US" sz="1800">
                <a:latin typeface="+mj-lt"/>
                <a:cs typeface="Segoe UI" panose="020B0502040204020203" pitchFamily="34" charset="0"/>
              </a:rPr>
              <a:t>Publisher Experience</a:t>
            </a:r>
          </a:p>
        </p:txBody>
      </p:sp>
      <p:sp>
        <p:nvSpPr>
          <p:cNvPr id="68" name="Rectangle 67">
            <a:extLst>
              <a:ext uri="{FF2B5EF4-FFF2-40B4-BE49-F238E27FC236}">
                <a16:creationId xmlns:a16="http://schemas.microsoft.com/office/drawing/2014/main" id="{C9FD8A14-FFD5-44A3-A0ED-258B3A8C4A29}"/>
              </a:ext>
            </a:extLst>
          </p:cNvPr>
          <p:cNvSpPr/>
          <p:nvPr/>
        </p:nvSpPr>
        <p:spPr>
          <a:xfrm>
            <a:off x="6496589" y="5791104"/>
            <a:ext cx="3340723" cy="276999"/>
          </a:xfrm>
          <a:prstGeom prst="rect">
            <a:avLst/>
          </a:prstGeom>
        </p:spPr>
        <p:txBody>
          <a:bodyPr wrap="square" lIns="0" tIns="0" rIns="0" bIns="0" anchor="ctr">
            <a:spAutoFit/>
          </a:bodyPr>
          <a:lstStyle/>
          <a:p>
            <a:r>
              <a:rPr lang="en-US" sz="1800">
                <a:latin typeface="Segoe UI" panose="020B0502040204020203" pitchFamily="34" charset="0"/>
                <a:cs typeface="Segoe UI" panose="020B0502040204020203" pitchFamily="34" charset="0"/>
              </a:rPr>
              <a:t>Cloud Publisher Portal</a:t>
            </a:r>
          </a:p>
        </p:txBody>
      </p:sp>
      <p:sp>
        <p:nvSpPr>
          <p:cNvPr id="26" name="Rectangle 12">
            <a:extLst>
              <a:ext uri="{FF2B5EF4-FFF2-40B4-BE49-F238E27FC236}">
                <a16:creationId xmlns:a16="http://schemas.microsoft.com/office/drawing/2014/main" id="{7054279D-D08E-46A7-B863-D7A57F8A887D}"/>
              </a:ext>
            </a:extLst>
          </p:cNvPr>
          <p:cNvSpPr/>
          <p:nvPr/>
        </p:nvSpPr>
        <p:spPr>
          <a:xfrm>
            <a:off x="7866556" y="2036180"/>
            <a:ext cx="3729458" cy="3556900"/>
          </a:xfrm>
          <a:custGeom>
            <a:avLst/>
            <a:gdLst>
              <a:gd name="connsiteX0" fmla="*/ 0 w 9964882"/>
              <a:gd name="connsiteY0" fmla="*/ 0 h 715588"/>
              <a:gd name="connsiteX1" fmla="*/ 9964882 w 9964882"/>
              <a:gd name="connsiteY1" fmla="*/ 0 h 715588"/>
              <a:gd name="connsiteX2" fmla="*/ 9964882 w 9964882"/>
              <a:gd name="connsiteY2" fmla="*/ 715588 h 715588"/>
              <a:gd name="connsiteX3" fmla="*/ 0 w 9964882"/>
              <a:gd name="connsiteY3" fmla="*/ 715588 h 715588"/>
              <a:gd name="connsiteX4" fmla="*/ 0 w 9964882"/>
              <a:gd name="connsiteY4" fmla="*/ 0 h 715588"/>
              <a:gd name="connsiteX0" fmla="*/ 0 w 9964882"/>
              <a:gd name="connsiteY0" fmla="*/ 715588 h 807028"/>
              <a:gd name="connsiteX1" fmla="*/ 0 w 9964882"/>
              <a:gd name="connsiteY1" fmla="*/ 0 h 807028"/>
              <a:gd name="connsiteX2" fmla="*/ 9964882 w 9964882"/>
              <a:gd name="connsiteY2" fmla="*/ 0 h 807028"/>
              <a:gd name="connsiteX3" fmla="*/ 9964882 w 9964882"/>
              <a:gd name="connsiteY3" fmla="*/ 715588 h 807028"/>
              <a:gd name="connsiteX4" fmla="*/ 91440 w 9964882"/>
              <a:gd name="connsiteY4" fmla="*/ 807028 h 807028"/>
              <a:gd name="connsiteX0" fmla="*/ 0 w 9964882"/>
              <a:gd name="connsiteY0" fmla="*/ 715588 h 715588"/>
              <a:gd name="connsiteX1" fmla="*/ 0 w 9964882"/>
              <a:gd name="connsiteY1" fmla="*/ 0 h 715588"/>
              <a:gd name="connsiteX2" fmla="*/ 9964882 w 9964882"/>
              <a:gd name="connsiteY2" fmla="*/ 0 h 715588"/>
              <a:gd name="connsiteX3" fmla="*/ 9964882 w 9964882"/>
              <a:gd name="connsiteY3" fmla="*/ 715588 h 715588"/>
              <a:gd name="connsiteX0" fmla="*/ 0 w 9964882"/>
              <a:gd name="connsiteY0" fmla="*/ 715588 h 715588"/>
              <a:gd name="connsiteX1" fmla="*/ 0 w 9964882"/>
              <a:gd name="connsiteY1" fmla="*/ 0 h 715588"/>
              <a:gd name="connsiteX2" fmla="*/ 9964882 w 9964882"/>
              <a:gd name="connsiteY2" fmla="*/ 0 h 715588"/>
            </a:gdLst>
            <a:ahLst/>
            <a:cxnLst>
              <a:cxn ang="0">
                <a:pos x="connsiteX0" y="connsiteY0"/>
              </a:cxn>
              <a:cxn ang="0">
                <a:pos x="connsiteX1" y="connsiteY1"/>
              </a:cxn>
              <a:cxn ang="0">
                <a:pos x="connsiteX2" y="connsiteY2"/>
              </a:cxn>
            </a:cxnLst>
            <a:rect l="l" t="t" r="r" b="b"/>
            <a:pathLst>
              <a:path w="9964882" h="715588">
                <a:moveTo>
                  <a:pt x="0" y="715588"/>
                </a:moveTo>
                <a:lnTo>
                  <a:pt x="0" y="0"/>
                </a:lnTo>
                <a:lnTo>
                  <a:pt x="9964882" y="0"/>
                </a:lnTo>
              </a:path>
            </a:pathLst>
          </a:custGeom>
          <a:ln w="6350">
            <a:solidFill>
              <a:schemeClr val="accent1"/>
            </a:solidFill>
            <a:headEnd type="oval"/>
            <a:tailEnd type="oval"/>
          </a:ln>
        </p:spPr>
        <p:txBody>
          <a:bodyPr wrap="square" lIns="548640" tIns="45720" rIns="91440" bIns="45720" anchor="t">
            <a:noAutofit/>
          </a:bodyPr>
          <a:lstStyle/>
          <a:p>
            <a:endParaRPr lang="en-US" sz="2400"/>
          </a:p>
        </p:txBody>
      </p:sp>
      <p:sp>
        <p:nvSpPr>
          <p:cNvPr id="28" name="Oval 27">
            <a:extLst>
              <a:ext uri="{FF2B5EF4-FFF2-40B4-BE49-F238E27FC236}">
                <a16:creationId xmlns:a16="http://schemas.microsoft.com/office/drawing/2014/main" id="{4D4D4C1B-50DE-41F3-A79F-5D224532C0BF}"/>
              </a:ext>
            </a:extLst>
          </p:cNvPr>
          <p:cNvSpPr/>
          <p:nvPr/>
        </p:nvSpPr>
        <p:spPr bwMode="auto">
          <a:xfrm>
            <a:off x="7593275" y="1705723"/>
            <a:ext cx="573676" cy="573670"/>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4DDC8465-0E40-46CD-8155-51CC4D703592}"/>
              </a:ext>
            </a:extLst>
          </p:cNvPr>
          <p:cNvSpPr/>
          <p:nvPr/>
        </p:nvSpPr>
        <p:spPr>
          <a:xfrm>
            <a:off x="8197676" y="1564484"/>
            <a:ext cx="3042030" cy="400110"/>
          </a:xfrm>
          <a:prstGeom prst="rect">
            <a:avLst/>
          </a:prstGeom>
        </p:spPr>
        <p:txBody>
          <a:bodyPr wrap="square">
            <a:spAutoFit/>
          </a:bodyPr>
          <a:lstStyle/>
          <a:p>
            <a:r>
              <a:rPr lang="en-US" sz="2000">
                <a:solidFill>
                  <a:schemeClr val="accent3"/>
                </a:solidFill>
                <a:latin typeface="Segoe UI Semibold" panose="020B0702040204020203" pitchFamily="34" charset="0"/>
                <a:cs typeface="Segoe UI Semibold" panose="020B0702040204020203" pitchFamily="34" charset="0"/>
              </a:rPr>
              <a:t>AppSource</a:t>
            </a:r>
          </a:p>
        </p:txBody>
      </p:sp>
      <p:sp>
        <p:nvSpPr>
          <p:cNvPr id="72" name="Oval 71">
            <a:extLst>
              <a:ext uri="{FF2B5EF4-FFF2-40B4-BE49-F238E27FC236}">
                <a16:creationId xmlns:a16="http://schemas.microsoft.com/office/drawing/2014/main" id="{B3D1D4B7-F0C8-4C7B-8A54-E02908FE94B6}"/>
              </a:ext>
            </a:extLst>
          </p:cNvPr>
          <p:cNvSpPr/>
          <p:nvPr/>
        </p:nvSpPr>
        <p:spPr bwMode="auto">
          <a:xfrm>
            <a:off x="7634437" y="1746885"/>
            <a:ext cx="491352" cy="491346"/>
          </a:xfrm>
          <a:prstGeom prst="ellipse">
            <a:avLst/>
          </a:prstGeom>
          <a:solidFill>
            <a:schemeClr val="accent3"/>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39" name="browser_3" title="Icon of a browser window with an arrow pointing from the outside to the center">
            <a:extLst>
              <a:ext uri="{FF2B5EF4-FFF2-40B4-BE49-F238E27FC236}">
                <a16:creationId xmlns:a16="http://schemas.microsoft.com/office/drawing/2014/main" id="{D9710FED-EE54-434D-A086-F6E7AC767A8D}"/>
              </a:ext>
            </a:extLst>
          </p:cNvPr>
          <p:cNvSpPr>
            <a:spLocks noChangeAspect="1" noEditPoints="1"/>
          </p:cNvSpPr>
          <p:nvPr/>
        </p:nvSpPr>
        <p:spPr bwMode="auto">
          <a:xfrm>
            <a:off x="7744105" y="1863190"/>
            <a:ext cx="272016" cy="25873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Rectangle 12">
            <a:extLst>
              <a:ext uri="{FF2B5EF4-FFF2-40B4-BE49-F238E27FC236}">
                <a16:creationId xmlns:a16="http://schemas.microsoft.com/office/drawing/2014/main" id="{3C3ED15C-62F5-44C9-BD54-9D40C3FB667D}"/>
              </a:ext>
            </a:extLst>
          </p:cNvPr>
          <p:cNvSpPr/>
          <p:nvPr/>
        </p:nvSpPr>
        <p:spPr>
          <a:xfrm>
            <a:off x="3402301" y="2036180"/>
            <a:ext cx="3729458" cy="4235073"/>
          </a:xfrm>
          <a:custGeom>
            <a:avLst/>
            <a:gdLst>
              <a:gd name="connsiteX0" fmla="*/ 0 w 9964882"/>
              <a:gd name="connsiteY0" fmla="*/ 0 h 715588"/>
              <a:gd name="connsiteX1" fmla="*/ 9964882 w 9964882"/>
              <a:gd name="connsiteY1" fmla="*/ 0 h 715588"/>
              <a:gd name="connsiteX2" fmla="*/ 9964882 w 9964882"/>
              <a:gd name="connsiteY2" fmla="*/ 715588 h 715588"/>
              <a:gd name="connsiteX3" fmla="*/ 0 w 9964882"/>
              <a:gd name="connsiteY3" fmla="*/ 715588 h 715588"/>
              <a:gd name="connsiteX4" fmla="*/ 0 w 9964882"/>
              <a:gd name="connsiteY4" fmla="*/ 0 h 715588"/>
              <a:gd name="connsiteX0" fmla="*/ 0 w 9964882"/>
              <a:gd name="connsiteY0" fmla="*/ 715588 h 807028"/>
              <a:gd name="connsiteX1" fmla="*/ 0 w 9964882"/>
              <a:gd name="connsiteY1" fmla="*/ 0 h 807028"/>
              <a:gd name="connsiteX2" fmla="*/ 9964882 w 9964882"/>
              <a:gd name="connsiteY2" fmla="*/ 0 h 807028"/>
              <a:gd name="connsiteX3" fmla="*/ 9964882 w 9964882"/>
              <a:gd name="connsiteY3" fmla="*/ 715588 h 807028"/>
              <a:gd name="connsiteX4" fmla="*/ 91440 w 9964882"/>
              <a:gd name="connsiteY4" fmla="*/ 807028 h 807028"/>
              <a:gd name="connsiteX0" fmla="*/ 0 w 9964882"/>
              <a:gd name="connsiteY0" fmla="*/ 715588 h 715588"/>
              <a:gd name="connsiteX1" fmla="*/ 0 w 9964882"/>
              <a:gd name="connsiteY1" fmla="*/ 0 h 715588"/>
              <a:gd name="connsiteX2" fmla="*/ 9964882 w 9964882"/>
              <a:gd name="connsiteY2" fmla="*/ 0 h 715588"/>
              <a:gd name="connsiteX3" fmla="*/ 9964882 w 9964882"/>
              <a:gd name="connsiteY3" fmla="*/ 715588 h 715588"/>
              <a:gd name="connsiteX0" fmla="*/ 0 w 9964882"/>
              <a:gd name="connsiteY0" fmla="*/ 715588 h 715588"/>
              <a:gd name="connsiteX1" fmla="*/ 0 w 9964882"/>
              <a:gd name="connsiteY1" fmla="*/ 0 h 715588"/>
              <a:gd name="connsiteX2" fmla="*/ 9964882 w 9964882"/>
              <a:gd name="connsiteY2" fmla="*/ 0 h 715588"/>
            </a:gdLst>
            <a:ahLst/>
            <a:cxnLst>
              <a:cxn ang="0">
                <a:pos x="connsiteX0" y="connsiteY0"/>
              </a:cxn>
              <a:cxn ang="0">
                <a:pos x="connsiteX1" y="connsiteY1"/>
              </a:cxn>
              <a:cxn ang="0">
                <a:pos x="connsiteX2" y="connsiteY2"/>
              </a:cxn>
            </a:cxnLst>
            <a:rect l="l" t="t" r="r" b="b"/>
            <a:pathLst>
              <a:path w="9964882" h="715588">
                <a:moveTo>
                  <a:pt x="0" y="715588"/>
                </a:moveTo>
                <a:lnTo>
                  <a:pt x="0" y="0"/>
                </a:lnTo>
                <a:lnTo>
                  <a:pt x="9964882" y="0"/>
                </a:lnTo>
              </a:path>
            </a:pathLst>
          </a:custGeom>
          <a:ln w="6350">
            <a:solidFill>
              <a:schemeClr val="accent1"/>
            </a:solidFill>
            <a:headEnd type="oval"/>
            <a:tailEnd type="oval"/>
          </a:ln>
        </p:spPr>
        <p:txBody>
          <a:bodyPr wrap="square" lIns="548640" tIns="45720" rIns="91440" bIns="45720" anchor="t">
            <a:noAutofit/>
          </a:bodyPr>
          <a:lstStyle/>
          <a:p>
            <a:endParaRPr lang="en-US" sz="2400"/>
          </a:p>
        </p:txBody>
      </p:sp>
      <p:sp>
        <p:nvSpPr>
          <p:cNvPr id="20" name="Oval 19">
            <a:extLst>
              <a:ext uri="{FF2B5EF4-FFF2-40B4-BE49-F238E27FC236}">
                <a16:creationId xmlns:a16="http://schemas.microsoft.com/office/drawing/2014/main" id="{7D148955-F15F-4482-881D-6D8DE1136E1E}"/>
              </a:ext>
            </a:extLst>
          </p:cNvPr>
          <p:cNvSpPr/>
          <p:nvPr/>
        </p:nvSpPr>
        <p:spPr bwMode="auto">
          <a:xfrm>
            <a:off x="3129020" y="1705723"/>
            <a:ext cx="573676" cy="573670"/>
          </a:xfrm>
          <a:prstGeom prst="ellipse">
            <a:avLst/>
          </a:prstGeom>
          <a:solidFill>
            <a:schemeClr val="bg1"/>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EE98E60A-9D85-4A2E-B34F-45FF5711909B}"/>
              </a:ext>
            </a:extLst>
          </p:cNvPr>
          <p:cNvSpPr/>
          <p:nvPr/>
        </p:nvSpPr>
        <p:spPr>
          <a:xfrm>
            <a:off x="3725310" y="1564484"/>
            <a:ext cx="3042030" cy="400110"/>
          </a:xfrm>
          <a:prstGeom prst="rect">
            <a:avLst/>
          </a:prstGeom>
        </p:spPr>
        <p:txBody>
          <a:bodyPr wrap="square">
            <a:spAutoFit/>
          </a:bodyPr>
          <a:lstStyle/>
          <a:p>
            <a:r>
              <a:rPr lang="en-US" sz="2000">
                <a:solidFill>
                  <a:schemeClr val="accent3"/>
                </a:solidFill>
                <a:latin typeface="Segoe UI Semibold" panose="020B0702040204020203" pitchFamily="34" charset="0"/>
                <a:cs typeface="Segoe UI Semibold" panose="020B0702040204020203" pitchFamily="34" charset="0"/>
              </a:rPr>
              <a:t>Azure Marketplace </a:t>
            </a:r>
          </a:p>
        </p:txBody>
      </p:sp>
      <p:sp>
        <p:nvSpPr>
          <p:cNvPr id="70" name="Oval 69">
            <a:extLst>
              <a:ext uri="{FF2B5EF4-FFF2-40B4-BE49-F238E27FC236}">
                <a16:creationId xmlns:a16="http://schemas.microsoft.com/office/drawing/2014/main" id="{730E819B-B8BC-4C18-8236-437590A769D2}"/>
              </a:ext>
            </a:extLst>
          </p:cNvPr>
          <p:cNvSpPr/>
          <p:nvPr/>
        </p:nvSpPr>
        <p:spPr bwMode="auto">
          <a:xfrm>
            <a:off x="3170182" y="1746885"/>
            <a:ext cx="491352" cy="491346"/>
          </a:xfrm>
          <a:prstGeom prst="ellipse">
            <a:avLst/>
          </a:prstGeom>
          <a:solidFill>
            <a:schemeClr val="accent3"/>
          </a:solidFill>
          <a:ln w="31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defTabSz="932472" fontAlgn="base">
              <a:spcBef>
                <a:spcPct val="0"/>
              </a:spcBef>
              <a:spcAft>
                <a:spcPct val="0"/>
              </a:spcAft>
            </a:pPr>
            <a:endParaRPr lang="en-IN" sz="2200" err="1">
              <a:gradFill>
                <a:gsLst>
                  <a:gs pos="0">
                    <a:srgbClr val="FFFFFF"/>
                  </a:gs>
                  <a:gs pos="100000">
                    <a:srgbClr val="FFFFFF"/>
                  </a:gs>
                </a:gsLst>
                <a:lin ang="5400000" scaled="0"/>
              </a:gradFill>
              <a:ea typeface="Segoe UI" pitchFamily="34" charset="0"/>
              <a:cs typeface="Segoe UI" pitchFamily="34" charset="0"/>
            </a:endParaRPr>
          </a:p>
        </p:txBody>
      </p:sp>
      <p:sp>
        <p:nvSpPr>
          <p:cNvPr id="60" name="cloud_2" title="Icon of a cloud made of two arrows pointing towards eachother">
            <a:extLst>
              <a:ext uri="{FF2B5EF4-FFF2-40B4-BE49-F238E27FC236}">
                <a16:creationId xmlns:a16="http://schemas.microsoft.com/office/drawing/2014/main" id="{F3012A31-167A-4814-B45C-2A77339F1CDF}"/>
              </a:ext>
            </a:extLst>
          </p:cNvPr>
          <p:cNvSpPr>
            <a:spLocks noChangeAspect="1" noEditPoints="1"/>
          </p:cNvSpPr>
          <p:nvPr/>
        </p:nvSpPr>
        <p:spPr bwMode="auto">
          <a:xfrm>
            <a:off x="3245891" y="1894474"/>
            <a:ext cx="339934" cy="196168"/>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5834362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CE193943-65FC-43EC-B6E9-ADE833A56E4C}"/>
              </a:ext>
            </a:extLst>
          </p:cNvPr>
          <p:cNvGraphicFramePr>
            <a:graphicFrameLocks noChangeAspect="1"/>
          </p:cNvGraphicFramePr>
          <p:nvPr>
            <p:custDataLst>
              <p:tags r:id="rId2"/>
            </p:custDataLst>
            <p:extLst>
              <p:ext uri="{D42A27DB-BD31-4B8C-83A1-F6EECF244321}">
                <p14:modId xmlns:p14="http://schemas.microsoft.com/office/powerpoint/2010/main" val="6396831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2" name="think-cell Slide" r:id="rId4" imgW="425" imgH="424" progId="TCLayout.ActiveDocument.1">
                  <p:embed/>
                </p:oleObj>
              </mc:Choice>
              <mc:Fallback>
                <p:oleObj name="think-cell Slide" r:id="rId4" imgW="425" imgH="424" progId="TCLayout.ActiveDocument.1">
                  <p:embed/>
                  <p:pic>
                    <p:nvPicPr>
                      <p:cNvPr id="19" name="Object 18" hidden="1">
                        <a:extLst>
                          <a:ext uri="{FF2B5EF4-FFF2-40B4-BE49-F238E27FC236}">
                            <a16:creationId xmlns:a16="http://schemas.microsoft.com/office/drawing/2014/main" id="{CE193943-65FC-43EC-B6E9-ADE833A56E4C}"/>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88311D5-F693-40EA-8622-07A36E21F21F}"/>
              </a:ext>
            </a:extLst>
          </p:cNvPr>
          <p:cNvSpPr>
            <a:spLocks noGrp="1"/>
          </p:cNvSpPr>
          <p:nvPr>
            <p:ph type="title"/>
          </p:nvPr>
        </p:nvSpPr>
        <p:spPr>
          <a:xfrm>
            <a:off x="588263" y="457200"/>
            <a:ext cx="11018520" cy="923330"/>
          </a:xfrm>
        </p:spPr>
        <p:txBody>
          <a:bodyPr/>
          <a:lstStyle/>
          <a:p>
            <a:r>
              <a:rPr lang="en-US"/>
              <a:t>A Growth Lever For Your Business</a:t>
            </a:r>
            <a:br>
              <a:rPr lang="en-US"/>
            </a:br>
            <a:r>
              <a:rPr lang="en-US" sz="2400"/>
              <a:t>Cloud marketplace is the launch pad for joint go-to-market with Microsoft</a:t>
            </a:r>
          </a:p>
        </p:txBody>
      </p:sp>
      <p:sp>
        <p:nvSpPr>
          <p:cNvPr id="102" name="Financial_E7BB" title="Icon of a chart made of vertical lines with a line tracing the top of each, turning into an arrow pointing up">
            <a:extLst>
              <a:ext uri="{FF2B5EF4-FFF2-40B4-BE49-F238E27FC236}">
                <a16:creationId xmlns:a16="http://schemas.microsoft.com/office/drawing/2014/main" id="{86D7DD97-184A-4533-A5AC-0A925D93CD4A}"/>
              </a:ext>
            </a:extLst>
          </p:cNvPr>
          <p:cNvSpPr>
            <a:spLocks noChangeAspect="1" noEditPoints="1"/>
          </p:cNvSpPr>
          <p:nvPr/>
        </p:nvSpPr>
        <p:spPr bwMode="auto">
          <a:xfrm>
            <a:off x="5010271" y="1669396"/>
            <a:ext cx="336772" cy="30041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635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700">
              <a:gradFill>
                <a:gsLst>
                  <a:gs pos="0">
                    <a:srgbClr val="505050"/>
                  </a:gs>
                  <a:gs pos="100000">
                    <a:srgbClr val="505050"/>
                  </a:gs>
                </a:gsLst>
                <a:lin ang="5400000" scaled="1"/>
              </a:gradFill>
            </a:endParaRPr>
          </a:p>
        </p:txBody>
      </p:sp>
      <p:sp>
        <p:nvSpPr>
          <p:cNvPr id="103" name="personal_connect" title="Icon of a person with two bidirectional arrows below them">
            <a:extLst>
              <a:ext uri="{FF2B5EF4-FFF2-40B4-BE49-F238E27FC236}">
                <a16:creationId xmlns:a16="http://schemas.microsoft.com/office/drawing/2014/main" id="{F695ED11-8753-4133-B52E-DD4BCD755E1E}"/>
              </a:ext>
            </a:extLst>
          </p:cNvPr>
          <p:cNvSpPr>
            <a:spLocks noChangeAspect="1" noEditPoints="1"/>
          </p:cNvSpPr>
          <p:nvPr/>
        </p:nvSpPr>
        <p:spPr bwMode="auto">
          <a:xfrm>
            <a:off x="8358050" y="1565408"/>
            <a:ext cx="263269" cy="404399"/>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63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04" name="Telemarketer_E7B9" title="Icon of a person wearing a headset">
            <a:extLst>
              <a:ext uri="{FF2B5EF4-FFF2-40B4-BE49-F238E27FC236}">
                <a16:creationId xmlns:a16="http://schemas.microsoft.com/office/drawing/2014/main" id="{6D741CA7-82BD-4CCF-BE32-95D5FA7E386C}"/>
              </a:ext>
            </a:extLst>
          </p:cNvPr>
          <p:cNvSpPr>
            <a:spLocks noChangeAspect="1" noEditPoints="1"/>
          </p:cNvSpPr>
          <p:nvPr/>
        </p:nvSpPr>
        <p:spPr bwMode="auto">
          <a:xfrm>
            <a:off x="5010270" y="4000500"/>
            <a:ext cx="313165" cy="373481"/>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63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05" name="Money_3" title="Icon of a dollar sign">
            <a:extLst>
              <a:ext uri="{FF2B5EF4-FFF2-40B4-BE49-F238E27FC236}">
                <a16:creationId xmlns:a16="http://schemas.microsoft.com/office/drawing/2014/main" id="{86182B36-B77B-49AA-8977-0DCC29AF91DC}"/>
              </a:ext>
            </a:extLst>
          </p:cNvPr>
          <p:cNvSpPr>
            <a:spLocks noChangeAspect="1" noEditPoints="1"/>
          </p:cNvSpPr>
          <p:nvPr/>
        </p:nvSpPr>
        <p:spPr bwMode="auto">
          <a:xfrm>
            <a:off x="8358050" y="3930501"/>
            <a:ext cx="244986" cy="44348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63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sp>
        <p:nvSpPr>
          <p:cNvPr id="53" name="Rectangle 52">
            <a:extLst>
              <a:ext uri="{FF2B5EF4-FFF2-40B4-BE49-F238E27FC236}">
                <a16:creationId xmlns:a16="http://schemas.microsoft.com/office/drawing/2014/main" id="{0A800DDA-6987-4BDD-BD83-21713D74BA2E}"/>
              </a:ext>
            </a:extLst>
          </p:cNvPr>
          <p:cNvSpPr/>
          <p:nvPr/>
        </p:nvSpPr>
        <p:spPr bwMode="auto">
          <a:xfrm>
            <a:off x="584200" y="1570293"/>
            <a:ext cx="4333240" cy="469874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09820A2E-23BE-45A2-87C3-0E4371045AB5}"/>
              </a:ext>
            </a:extLst>
          </p:cNvPr>
          <p:cNvSpPr/>
          <p:nvPr/>
        </p:nvSpPr>
        <p:spPr>
          <a:xfrm>
            <a:off x="3791647" y="5410960"/>
            <a:ext cx="1125351" cy="25567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921" tIns="19921" rIns="19921" bIns="19921" numCol="1" spcCol="1270" anchor="ctr" anchorCtr="0">
            <a:spAutoFit/>
          </a:bodyPr>
          <a:lstStyle/>
          <a:p>
            <a:pPr defTabSz="697189">
              <a:spcBef>
                <a:spcPct val="0"/>
              </a:spcBef>
              <a:spcAft>
                <a:spcPct val="35000"/>
              </a:spcAft>
            </a:pPr>
            <a:r>
              <a:rPr lang="en-US" sz="1400">
                <a:solidFill>
                  <a:schemeClr val="tx1"/>
                </a:solidFill>
                <a:ea typeface="Segoe UI" pitchFamily="34" charset="0"/>
                <a:cs typeface="Segoe UI Semilight" panose="020B0402040204020203" pitchFamily="34" charset="0"/>
              </a:rPr>
              <a:t>Demand Gen</a:t>
            </a:r>
            <a:endParaRPr lang="en-US" sz="1600">
              <a:solidFill>
                <a:schemeClr val="tx1"/>
              </a:solidFill>
              <a:ea typeface="Segoe UI" pitchFamily="34" charset="0"/>
              <a:cs typeface="Segoe UI Semilight" panose="020B0402040204020203" pitchFamily="34" charset="0"/>
            </a:endParaRPr>
          </a:p>
        </p:txBody>
      </p:sp>
      <p:sp>
        <p:nvSpPr>
          <p:cNvPr id="56" name="Rectangle 55">
            <a:extLst>
              <a:ext uri="{FF2B5EF4-FFF2-40B4-BE49-F238E27FC236}">
                <a16:creationId xmlns:a16="http://schemas.microsoft.com/office/drawing/2014/main" id="{0822293B-78B0-493D-8F97-DAA579B1252A}"/>
              </a:ext>
            </a:extLst>
          </p:cNvPr>
          <p:cNvSpPr/>
          <p:nvPr/>
        </p:nvSpPr>
        <p:spPr>
          <a:xfrm>
            <a:off x="467519" y="5340203"/>
            <a:ext cx="1382252" cy="4711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921" tIns="19921" rIns="19921" bIns="19921" numCol="1" spcCol="1270" anchor="ctr" anchorCtr="0">
            <a:spAutoFit/>
          </a:bodyPr>
          <a:lstStyle/>
          <a:p>
            <a:pPr algn="r" defTabSz="914367">
              <a:spcBef>
                <a:spcPct val="0"/>
              </a:spcBef>
              <a:spcAft>
                <a:spcPct val="35000"/>
              </a:spcAft>
            </a:pPr>
            <a:r>
              <a:rPr lang="en-US" sz="1400">
                <a:solidFill>
                  <a:schemeClr val="tx1"/>
                </a:solidFill>
                <a:ea typeface="Segoe UI" pitchFamily="34" charset="0"/>
                <a:cs typeface="Segoe UI Semilight" panose="020B0402040204020203" pitchFamily="34" charset="0"/>
              </a:rPr>
              <a:t>Joint Sales + Marketing</a:t>
            </a:r>
            <a:endParaRPr lang="en-US" sz="1600">
              <a:solidFill>
                <a:schemeClr val="tx1"/>
              </a:solidFill>
              <a:ea typeface="Segoe UI" pitchFamily="34" charset="0"/>
              <a:cs typeface="Segoe UI Semilight" panose="020B0402040204020203" pitchFamily="34" charset="0"/>
            </a:endParaRPr>
          </a:p>
        </p:txBody>
      </p:sp>
      <p:sp>
        <p:nvSpPr>
          <p:cNvPr id="57" name="Rectangle 56">
            <a:extLst>
              <a:ext uri="{FF2B5EF4-FFF2-40B4-BE49-F238E27FC236}">
                <a16:creationId xmlns:a16="http://schemas.microsoft.com/office/drawing/2014/main" id="{B6CA42ED-FFAA-44E8-A326-C09455C7461A}"/>
              </a:ext>
            </a:extLst>
          </p:cNvPr>
          <p:cNvSpPr/>
          <p:nvPr/>
        </p:nvSpPr>
        <p:spPr>
          <a:xfrm>
            <a:off x="2103547" y="1734920"/>
            <a:ext cx="1218300" cy="25567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9921" tIns="19921" rIns="19921" bIns="19921" numCol="1" spcCol="1270" anchor="ctr" anchorCtr="0">
            <a:spAutoFit/>
          </a:bodyPr>
          <a:lstStyle/>
          <a:p>
            <a:pPr algn="ctr" defTabSz="914367"/>
            <a:r>
              <a:rPr lang="en-US" sz="1400">
                <a:solidFill>
                  <a:schemeClr val="tx1"/>
                </a:solidFill>
                <a:ea typeface="Segoe UI" pitchFamily="34" charset="0"/>
                <a:cs typeface="Segoe UI Semilight" panose="020B0402040204020203" pitchFamily="34" charset="0"/>
              </a:rPr>
              <a:t>Promotion</a:t>
            </a:r>
          </a:p>
        </p:txBody>
      </p:sp>
      <p:sp>
        <p:nvSpPr>
          <p:cNvPr id="51" name="Oval 50">
            <a:extLst>
              <a:ext uri="{FF2B5EF4-FFF2-40B4-BE49-F238E27FC236}">
                <a16:creationId xmlns:a16="http://schemas.microsoft.com/office/drawing/2014/main" id="{3B97F07C-A0D8-43DD-B1E9-9304A3B0A329}"/>
              </a:ext>
            </a:extLst>
          </p:cNvPr>
          <p:cNvSpPr/>
          <p:nvPr/>
        </p:nvSpPr>
        <p:spPr>
          <a:xfrm>
            <a:off x="2106342" y="3192780"/>
            <a:ext cx="1376004" cy="1376006"/>
          </a:xfrm>
          <a:prstGeom prst="ellipse">
            <a:avLst/>
          </a:prstGeom>
          <a:solidFill>
            <a:schemeClr val="accent3"/>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none" lIns="121900" tIns="60951" rIns="121900" bIns="60951" rtlCol="0" anchor="ctr"/>
          <a:lstStyle/>
          <a:p>
            <a:pPr algn="ctr" defTabSz="1219170">
              <a:spcAft>
                <a:spcPts val="667"/>
              </a:spcAft>
            </a:pPr>
            <a:r>
              <a:rPr lang="en-US" sz="1600" b="1" kern="0">
                <a:solidFill>
                  <a:schemeClr val="bg1"/>
                </a:solidFill>
                <a:latin typeface="+mj-lt"/>
                <a:cs typeface="Arial" panose="020B0604020202020204" pitchFamily="34" charset="0"/>
              </a:rPr>
              <a:t>Cloud</a:t>
            </a:r>
            <a:br>
              <a:rPr lang="en-US" sz="1600" b="1" kern="0">
                <a:solidFill>
                  <a:schemeClr val="bg1"/>
                </a:solidFill>
                <a:latin typeface="+mj-lt"/>
                <a:cs typeface="Arial" panose="020B0604020202020204" pitchFamily="34" charset="0"/>
              </a:rPr>
            </a:br>
            <a:r>
              <a:rPr lang="en-US" sz="1600" b="1" kern="0">
                <a:solidFill>
                  <a:schemeClr val="bg1"/>
                </a:solidFill>
                <a:latin typeface="+mj-lt"/>
                <a:cs typeface="Arial" panose="020B0604020202020204" pitchFamily="34" charset="0"/>
              </a:rPr>
              <a:t>Marketplace</a:t>
            </a:r>
          </a:p>
        </p:txBody>
      </p:sp>
      <p:sp>
        <p:nvSpPr>
          <p:cNvPr id="68" name="Freeform 50">
            <a:extLst>
              <a:ext uri="{FF2B5EF4-FFF2-40B4-BE49-F238E27FC236}">
                <a16:creationId xmlns:a16="http://schemas.microsoft.com/office/drawing/2014/main" id="{64DAF37C-591C-42C5-8F84-5B1150A3E04A}"/>
              </a:ext>
            </a:extLst>
          </p:cNvPr>
          <p:cNvSpPr/>
          <p:nvPr/>
        </p:nvSpPr>
        <p:spPr bwMode="auto">
          <a:xfrm>
            <a:off x="1453349" y="2061785"/>
            <a:ext cx="2993023" cy="1762066"/>
          </a:xfrm>
          <a:custGeom>
            <a:avLst/>
            <a:gdLst>
              <a:gd name="connsiteX0" fmla="*/ 1439944 w 3203894"/>
              <a:gd name="connsiteY0" fmla="*/ 0 h 1886211"/>
              <a:gd name="connsiteX1" fmla="*/ 3133753 w 3203894"/>
              <a:gd name="connsiteY1" fmla="*/ 1008113 h 1886211"/>
              <a:gd name="connsiteX2" fmla="*/ 3203894 w 3203894"/>
              <a:gd name="connsiteY2" fmla="*/ 1153716 h 1886211"/>
              <a:gd name="connsiteX3" fmla="*/ 1713223 w 3203894"/>
              <a:gd name="connsiteY3" fmla="*/ 1153716 h 1886211"/>
              <a:gd name="connsiteX4" fmla="*/ 1683852 w 3203894"/>
              <a:gd name="connsiteY4" fmla="*/ 1142966 h 1886211"/>
              <a:gd name="connsiteX5" fmla="*/ 1439945 w 3203894"/>
              <a:gd name="connsiteY5" fmla="*/ 1106091 h 1886211"/>
              <a:gd name="connsiteX6" fmla="*/ 623965 w 3203894"/>
              <a:gd name="connsiteY6" fmla="*/ 1842443 h 1886211"/>
              <a:gd name="connsiteX7" fmla="*/ 621755 w 3203894"/>
              <a:gd name="connsiteY7" fmla="*/ 1886211 h 1886211"/>
              <a:gd name="connsiteX8" fmla="*/ 0 w 3203894"/>
              <a:gd name="connsiteY8" fmla="*/ 649849 h 1886211"/>
              <a:gd name="connsiteX9" fmla="*/ 77842 w 3203894"/>
              <a:gd name="connsiteY9" fmla="*/ 564202 h 1886211"/>
              <a:gd name="connsiteX10" fmla="*/ 1439944 w 3203894"/>
              <a:gd name="connsiteY10" fmla="*/ 0 h 188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3894" h="1886211">
                <a:moveTo>
                  <a:pt x="1439944" y="0"/>
                </a:moveTo>
                <a:cubicBezTo>
                  <a:pt x="2171353" y="0"/>
                  <a:pt x="2807554" y="407636"/>
                  <a:pt x="3133753" y="1008113"/>
                </a:cubicBezTo>
                <a:lnTo>
                  <a:pt x="3203894" y="1153716"/>
                </a:lnTo>
                <a:lnTo>
                  <a:pt x="1713223" y="1153716"/>
                </a:lnTo>
                <a:lnTo>
                  <a:pt x="1683852" y="1142966"/>
                </a:lnTo>
                <a:cubicBezTo>
                  <a:pt x="1606802" y="1119001"/>
                  <a:pt x="1524881" y="1106091"/>
                  <a:pt x="1439945" y="1106091"/>
                </a:cubicBezTo>
                <a:cubicBezTo>
                  <a:pt x="1015265" y="1106091"/>
                  <a:pt x="665968" y="1428845"/>
                  <a:pt x="623965" y="1842443"/>
                </a:cubicBezTo>
                <a:lnTo>
                  <a:pt x="621755" y="1886211"/>
                </a:lnTo>
                <a:lnTo>
                  <a:pt x="0" y="649849"/>
                </a:lnTo>
                <a:lnTo>
                  <a:pt x="77842" y="564202"/>
                </a:lnTo>
                <a:cubicBezTo>
                  <a:pt x="426434" y="215609"/>
                  <a:pt x="908010" y="0"/>
                  <a:pt x="143994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kern="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51">
            <a:extLst>
              <a:ext uri="{FF2B5EF4-FFF2-40B4-BE49-F238E27FC236}">
                <a16:creationId xmlns:a16="http://schemas.microsoft.com/office/drawing/2014/main" id="{210AF633-7D65-49A6-98E6-DAB2C2E59927}"/>
              </a:ext>
            </a:extLst>
          </p:cNvPr>
          <p:cNvSpPr/>
          <p:nvPr/>
        </p:nvSpPr>
        <p:spPr bwMode="auto">
          <a:xfrm rot="7121823">
            <a:off x="2046200" y="3580687"/>
            <a:ext cx="2993023" cy="1762066"/>
          </a:xfrm>
          <a:custGeom>
            <a:avLst/>
            <a:gdLst>
              <a:gd name="connsiteX0" fmla="*/ 1439944 w 3203894"/>
              <a:gd name="connsiteY0" fmla="*/ 0 h 1886211"/>
              <a:gd name="connsiteX1" fmla="*/ 3133753 w 3203894"/>
              <a:gd name="connsiteY1" fmla="*/ 1008113 h 1886211"/>
              <a:gd name="connsiteX2" fmla="*/ 3203894 w 3203894"/>
              <a:gd name="connsiteY2" fmla="*/ 1153716 h 1886211"/>
              <a:gd name="connsiteX3" fmla="*/ 1713223 w 3203894"/>
              <a:gd name="connsiteY3" fmla="*/ 1153716 h 1886211"/>
              <a:gd name="connsiteX4" fmla="*/ 1683852 w 3203894"/>
              <a:gd name="connsiteY4" fmla="*/ 1142966 h 1886211"/>
              <a:gd name="connsiteX5" fmla="*/ 1439945 w 3203894"/>
              <a:gd name="connsiteY5" fmla="*/ 1106091 h 1886211"/>
              <a:gd name="connsiteX6" fmla="*/ 623965 w 3203894"/>
              <a:gd name="connsiteY6" fmla="*/ 1842443 h 1886211"/>
              <a:gd name="connsiteX7" fmla="*/ 621755 w 3203894"/>
              <a:gd name="connsiteY7" fmla="*/ 1886211 h 1886211"/>
              <a:gd name="connsiteX8" fmla="*/ 0 w 3203894"/>
              <a:gd name="connsiteY8" fmla="*/ 649849 h 1886211"/>
              <a:gd name="connsiteX9" fmla="*/ 77842 w 3203894"/>
              <a:gd name="connsiteY9" fmla="*/ 564202 h 1886211"/>
              <a:gd name="connsiteX10" fmla="*/ 1439944 w 3203894"/>
              <a:gd name="connsiteY10" fmla="*/ 0 h 188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3894" h="1886211">
                <a:moveTo>
                  <a:pt x="1439944" y="0"/>
                </a:moveTo>
                <a:cubicBezTo>
                  <a:pt x="2171353" y="0"/>
                  <a:pt x="2807554" y="407636"/>
                  <a:pt x="3133753" y="1008113"/>
                </a:cubicBezTo>
                <a:lnTo>
                  <a:pt x="3203894" y="1153716"/>
                </a:lnTo>
                <a:lnTo>
                  <a:pt x="1713223" y="1153716"/>
                </a:lnTo>
                <a:lnTo>
                  <a:pt x="1683852" y="1142966"/>
                </a:lnTo>
                <a:cubicBezTo>
                  <a:pt x="1606802" y="1119001"/>
                  <a:pt x="1524881" y="1106091"/>
                  <a:pt x="1439945" y="1106091"/>
                </a:cubicBezTo>
                <a:cubicBezTo>
                  <a:pt x="1015265" y="1106091"/>
                  <a:pt x="665968" y="1428845"/>
                  <a:pt x="623965" y="1842443"/>
                </a:cubicBezTo>
                <a:lnTo>
                  <a:pt x="621755" y="1886211"/>
                </a:lnTo>
                <a:lnTo>
                  <a:pt x="0" y="649849"/>
                </a:lnTo>
                <a:lnTo>
                  <a:pt x="77842" y="564202"/>
                </a:lnTo>
                <a:cubicBezTo>
                  <a:pt x="426434" y="215609"/>
                  <a:pt x="908010" y="0"/>
                  <a:pt x="143994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kern="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52">
            <a:extLst>
              <a:ext uri="{FF2B5EF4-FFF2-40B4-BE49-F238E27FC236}">
                <a16:creationId xmlns:a16="http://schemas.microsoft.com/office/drawing/2014/main" id="{AB4A8FB4-0F2A-450E-A9AE-21809A05BDD8}"/>
              </a:ext>
            </a:extLst>
          </p:cNvPr>
          <p:cNvSpPr/>
          <p:nvPr/>
        </p:nvSpPr>
        <p:spPr bwMode="auto">
          <a:xfrm rot="14390563">
            <a:off x="439789" y="3334575"/>
            <a:ext cx="2993023" cy="1762066"/>
          </a:xfrm>
          <a:custGeom>
            <a:avLst/>
            <a:gdLst>
              <a:gd name="connsiteX0" fmla="*/ 1439944 w 3203894"/>
              <a:gd name="connsiteY0" fmla="*/ 0 h 1886211"/>
              <a:gd name="connsiteX1" fmla="*/ 3133753 w 3203894"/>
              <a:gd name="connsiteY1" fmla="*/ 1008113 h 1886211"/>
              <a:gd name="connsiteX2" fmla="*/ 3203894 w 3203894"/>
              <a:gd name="connsiteY2" fmla="*/ 1153716 h 1886211"/>
              <a:gd name="connsiteX3" fmla="*/ 1713223 w 3203894"/>
              <a:gd name="connsiteY3" fmla="*/ 1153716 h 1886211"/>
              <a:gd name="connsiteX4" fmla="*/ 1683852 w 3203894"/>
              <a:gd name="connsiteY4" fmla="*/ 1142966 h 1886211"/>
              <a:gd name="connsiteX5" fmla="*/ 1439945 w 3203894"/>
              <a:gd name="connsiteY5" fmla="*/ 1106091 h 1886211"/>
              <a:gd name="connsiteX6" fmla="*/ 623965 w 3203894"/>
              <a:gd name="connsiteY6" fmla="*/ 1842443 h 1886211"/>
              <a:gd name="connsiteX7" fmla="*/ 621755 w 3203894"/>
              <a:gd name="connsiteY7" fmla="*/ 1886211 h 1886211"/>
              <a:gd name="connsiteX8" fmla="*/ 0 w 3203894"/>
              <a:gd name="connsiteY8" fmla="*/ 649849 h 1886211"/>
              <a:gd name="connsiteX9" fmla="*/ 77842 w 3203894"/>
              <a:gd name="connsiteY9" fmla="*/ 564202 h 1886211"/>
              <a:gd name="connsiteX10" fmla="*/ 1439944 w 3203894"/>
              <a:gd name="connsiteY10" fmla="*/ 0 h 188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3894" h="1886211">
                <a:moveTo>
                  <a:pt x="1439944" y="0"/>
                </a:moveTo>
                <a:cubicBezTo>
                  <a:pt x="2171353" y="0"/>
                  <a:pt x="2807554" y="407636"/>
                  <a:pt x="3133753" y="1008113"/>
                </a:cubicBezTo>
                <a:lnTo>
                  <a:pt x="3203894" y="1153716"/>
                </a:lnTo>
                <a:lnTo>
                  <a:pt x="1713223" y="1153716"/>
                </a:lnTo>
                <a:lnTo>
                  <a:pt x="1683852" y="1142966"/>
                </a:lnTo>
                <a:cubicBezTo>
                  <a:pt x="1606802" y="1119001"/>
                  <a:pt x="1524881" y="1106091"/>
                  <a:pt x="1439945" y="1106091"/>
                </a:cubicBezTo>
                <a:cubicBezTo>
                  <a:pt x="1015265" y="1106091"/>
                  <a:pt x="665968" y="1428845"/>
                  <a:pt x="623965" y="1842443"/>
                </a:cubicBezTo>
                <a:lnTo>
                  <a:pt x="621755" y="1886211"/>
                </a:lnTo>
                <a:lnTo>
                  <a:pt x="0" y="649849"/>
                </a:lnTo>
                <a:lnTo>
                  <a:pt x="77842" y="564202"/>
                </a:lnTo>
                <a:cubicBezTo>
                  <a:pt x="426434" y="215609"/>
                  <a:pt x="908010" y="0"/>
                  <a:pt x="143994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kern="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9A67320D-C31A-472F-B0A9-7E9542782F8F}"/>
              </a:ext>
            </a:extLst>
          </p:cNvPr>
          <p:cNvSpPr/>
          <p:nvPr/>
        </p:nvSpPr>
        <p:spPr>
          <a:xfrm>
            <a:off x="2388572" y="2492089"/>
            <a:ext cx="819135"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algn="ctr" defTabSz="1219170">
              <a:spcAft>
                <a:spcPts val="667"/>
              </a:spcAft>
            </a:pPr>
            <a:r>
              <a:rPr lang="en-US" sz="1600" b="1" kern="0">
                <a:solidFill>
                  <a:schemeClr val="bg1"/>
                </a:solidFill>
                <a:latin typeface="+mj-lt"/>
                <a:cs typeface="Arial" panose="020B0604020202020204" pitchFamily="34" charset="0"/>
              </a:rPr>
              <a:t>LAUNCH</a:t>
            </a:r>
          </a:p>
        </p:txBody>
      </p:sp>
      <p:sp>
        <p:nvSpPr>
          <p:cNvPr id="73" name="Rectangle 72">
            <a:extLst>
              <a:ext uri="{FF2B5EF4-FFF2-40B4-BE49-F238E27FC236}">
                <a16:creationId xmlns:a16="http://schemas.microsoft.com/office/drawing/2014/main" id="{2C38AFF3-F4D0-4E19-98AB-29D20A0467D9}"/>
              </a:ext>
            </a:extLst>
          </p:cNvPr>
          <p:cNvSpPr/>
          <p:nvPr/>
        </p:nvSpPr>
        <p:spPr>
          <a:xfrm>
            <a:off x="1346270" y="4413168"/>
            <a:ext cx="625171"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algn="ctr" defTabSz="1219170">
              <a:spcAft>
                <a:spcPts val="667"/>
              </a:spcAft>
            </a:pPr>
            <a:r>
              <a:rPr lang="en-US" sz="1600" b="1" kern="0">
                <a:solidFill>
                  <a:schemeClr val="bg1"/>
                </a:solidFill>
                <a:latin typeface="+mj-lt"/>
                <a:cs typeface="Arial" panose="020B0604020202020204" pitchFamily="34" charset="0"/>
              </a:rPr>
              <a:t>GROW</a:t>
            </a:r>
          </a:p>
        </p:txBody>
      </p:sp>
      <p:sp>
        <p:nvSpPr>
          <p:cNvPr id="67" name="Rectangle 66">
            <a:extLst>
              <a:ext uri="{FF2B5EF4-FFF2-40B4-BE49-F238E27FC236}">
                <a16:creationId xmlns:a16="http://schemas.microsoft.com/office/drawing/2014/main" id="{5512C8B3-E85E-4E00-A2F0-0862D862831B}"/>
              </a:ext>
            </a:extLst>
          </p:cNvPr>
          <p:cNvSpPr/>
          <p:nvPr/>
        </p:nvSpPr>
        <p:spPr>
          <a:xfrm>
            <a:off x="3547379" y="4299708"/>
            <a:ext cx="79989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algn="ctr" defTabSz="1219170">
              <a:spcAft>
                <a:spcPts val="667"/>
              </a:spcAft>
            </a:pPr>
            <a:r>
              <a:rPr lang="en-US" sz="1600" b="1" kern="0">
                <a:solidFill>
                  <a:schemeClr val="bg1"/>
                </a:solidFill>
                <a:latin typeface="+mj-lt"/>
                <a:cs typeface="Arial" panose="020B0604020202020204" pitchFamily="34" charset="0"/>
              </a:rPr>
              <a:t>MARKET</a:t>
            </a:r>
          </a:p>
        </p:txBody>
      </p:sp>
      <p:sp>
        <p:nvSpPr>
          <p:cNvPr id="76" name="Rectangle 75">
            <a:extLst>
              <a:ext uri="{FF2B5EF4-FFF2-40B4-BE49-F238E27FC236}">
                <a16:creationId xmlns:a16="http://schemas.microsoft.com/office/drawing/2014/main" id="{59C02A04-CA1E-40EB-AE14-68B788F0E17E}"/>
              </a:ext>
            </a:extLst>
          </p:cNvPr>
          <p:cNvSpPr/>
          <p:nvPr/>
        </p:nvSpPr>
        <p:spPr bwMode="auto">
          <a:xfrm>
            <a:off x="5010271" y="2035299"/>
            <a:ext cx="3254947" cy="179908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72000" rIns="90000" bIns="72000" numCol="1" spcCol="0" rtlCol="0" fromWordArt="0" anchor="t" anchorCtr="0" forceAA="0" compatLnSpc="1">
            <a:prstTxWarp prst="textNoShape">
              <a:avLst/>
            </a:prstTxWarp>
            <a:noAutofit/>
          </a:bodyPr>
          <a:lstStyle/>
          <a:p>
            <a:pPr defTabSz="932293" fontAlgn="base">
              <a:spcBef>
                <a:spcPts val="600"/>
              </a:spcBef>
              <a:spcAft>
                <a:spcPts val="300"/>
              </a:spcAft>
            </a:pPr>
            <a:r>
              <a:rPr lang="en-US" sz="1800">
                <a:solidFill>
                  <a:schemeClr val="tx1"/>
                </a:solidFill>
                <a:latin typeface="+mj-lt"/>
                <a:ea typeface="Segoe UI" pitchFamily="34" charset="0"/>
                <a:cs typeface="Segoe UI Semilight" panose="020B0402040204020203" pitchFamily="34" charset="0"/>
              </a:rPr>
              <a:t>8,000+ </a:t>
            </a:r>
            <a:r>
              <a:rPr lang="en-US" sz="1800">
                <a:solidFill>
                  <a:schemeClr val="tx1"/>
                </a:solidFill>
                <a:ea typeface="Segoe UI" pitchFamily="34" charset="0"/>
                <a:cs typeface="Segoe UI Semilight" panose="020B0402040204020203" pitchFamily="34" charset="0"/>
              </a:rPr>
              <a:t>Listings</a:t>
            </a:r>
          </a:p>
          <a:p>
            <a:pPr defTabSz="932293" fontAlgn="base">
              <a:spcBef>
                <a:spcPts val="600"/>
              </a:spcBef>
              <a:spcAft>
                <a:spcPts val="300"/>
              </a:spcAft>
            </a:pPr>
            <a:r>
              <a:rPr lang="en-US" sz="1800">
                <a:solidFill>
                  <a:schemeClr val="tx1"/>
                </a:solidFill>
                <a:latin typeface="+mj-lt"/>
                <a:ea typeface="Segoe UI" pitchFamily="34" charset="0"/>
                <a:cs typeface="Segoe UI Semilight" panose="020B0402040204020203" pitchFamily="34" charset="0"/>
              </a:rPr>
              <a:t>2M+ </a:t>
            </a:r>
            <a:r>
              <a:rPr lang="en-US" sz="1800">
                <a:solidFill>
                  <a:schemeClr val="tx1"/>
                </a:solidFill>
                <a:ea typeface="Segoe UI" pitchFamily="34" charset="0"/>
                <a:cs typeface="Segoe UI Semilight" panose="020B0402040204020203" pitchFamily="34" charset="0"/>
              </a:rPr>
              <a:t>Active Users/Month</a:t>
            </a:r>
          </a:p>
          <a:p>
            <a:pPr defTabSz="932293" fontAlgn="base">
              <a:spcBef>
                <a:spcPts val="600"/>
              </a:spcBef>
              <a:spcAft>
                <a:spcPts val="300"/>
              </a:spcAft>
            </a:pPr>
            <a:r>
              <a:rPr lang="en-US" sz="1800">
                <a:solidFill>
                  <a:schemeClr val="tx1"/>
                </a:solidFill>
                <a:ea typeface="Segoe UI" pitchFamily="34" charset="0"/>
                <a:cs typeface="Segoe UI Semilight" panose="020B0402040204020203" pitchFamily="34" charset="0"/>
              </a:rPr>
              <a:t>New Features and Offers</a:t>
            </a:r>
          </a:p>
        </p:txBody>
      </p:sp>
      <p:sp>
        <p:nvSpPr>
          <p:cNvPr id="77" name="Rectangle 76">
            <a:extLst>
              <a:ext uri="{FF2B5EF4-FFF2-40B4-BE49-F238E27FC236}">
                <a16:creationId xmlns:a16="http://schemas.microsoft.com/office/drawing/2014/main" id="{D251F6D5-DC11-4512-96C3-26661A6F6D9A}"/>
              </a:ext>
            </a:extLst>
          </p:cNvPr>
          <p:cNvSpPr/>
          <p:nvPr/>
        </p:nvSpPr>
        <p:spPr bwMode="auto">
          <a:xfrm>
            <a:off x="8358050" y="2035299"/>
            <a:ext cx="3254947" cy="179908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72000" rIns="90000" bIns="72000" numCol="1" spcCol="0" rtlCol="0" fromWordArt="0" anchor="t" anchorCtr="0" forceAA="0" compatLnSpc="1">
            <a:prstTxWarp prst="textNoShape">
              <a:avLst/>
            </a:prstTxWarp>
            <a:noAutofit/>
          </a:bodyPr>
          <a:lstStyle/>
          <a:p>
            <a:pPr>
              <a:spcBef>
                <a:spcPts val="600"/>
              </a:spcBef>
              <a:spcAft>
                <a:spcPts val="300"/>
              </a:spcAft>
            </a:pPr>
            <a:r>
              <a:rPr lang="en-US" sz="1800">
                <a:solidFill>
                  <a:schemeClr val="tx1"/>
                </a:solidFill>
                <a:latin typeface="+mj-lt"/>
              </a:rPr>
              <a:t>120,000</a:t>
            </a:r>
            <a:r>
              <a:rPr lang="en-US" sz="1800">
                <a:solidFill>
                  <a:schemeClr val="tx1"/>
                </a:solidFill>
              </a:rPr>
              <a:t> Enterprise Customers</a:t>
            </a:r>
          </a:p>
          <a:p>
            <a:pPr>
              <a:spcBef>
                <a:spcPts val="600"/>
              </a:spcBef>
              <a:spcAft>
                <a:spcPts val="300"/>
              </a:spcAft>
            </a:pPr>
            <a:r>
              <a:rPr lang="en-US" sz="1800">
                <a:solidFill>
                  <a:schemeClr val="tx1"/>
                </a:solidFill>
                <a:latin typeface="+mj-lt"/>
              </a:rPr>
              <a:t>300K+</a:t>
            </a:r>
            <a:r>
              <a:rPr lang="en-US" sz="1800">
                <a:solidFill>
                  <a:schemeClr val="tx1"/>
                </a:solidFill>
              </a:rPr>
              <a:t> Ecosystem Partners</a:t>
            </a:r>
          </a:p>
          <a:p>
            <a:pPr>
              <a:spcBef>
                <a:spcPts val="600"/>
              </a:spcBef>
              <a:spcAft>
                <a:spcPts val="300"/>
              </a:spcAft>
            </a:pPr>
            <a:r>
              <a:rPr lang="en-US" sz="1800">
                <a:solidFill>
                  <a:schemeClr val="tx1"/>
                </a:solidFill>
              </a:rPr>
              <a:t>Available In 141 Countries</a:t>
            </a:r>
          </a:p>
        </p:txBody>
      </p:sp>
      <p:cxnSp>
        <p:nvCxnSpPr>
          <p:cNvPr id="78" name="Straight Connector 77">
            <a:extLst>
              <a:ext uri="{FF2B5EF4-FFF2-40B4-BE49-F238E27FC236}">
                <a16:creationId xmlns:a16="http://schemas.microsoft.com/office/drawing/2014/main" id="{29AC1B9A-3457-4B57-A25D-82809131941C}"/>
              </a:ext>
            </a:extLst>
          </p:cNvPr>
          <p:cNvCxnSpPr/>
          <p:nvPr/>
        </p:nvCxnSpPr>
        <p:spPr>
          <a:xfrm>
            <a:off x="5010818" y="2035299"/>
            <a:ext cx="3254400" cy="0"/>
          </a:xfrm>
          <a:prstGeom prst="line">
            <a:avLst/>
          </a:prstGeom>
          <a:ln w="381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5C240D-7358-44EF-B070-509F99EEC5F9}"/>
              </a:ext>
            </a:extLst>
          </p:cNvPr>
          <p:cNvCxnSpPr/>
          <p:nvPr/>
        </p:nvCxnSpPr>
        <p:spPr>
          <a:xfrm>
            <a:off x="8358597" y="2035299"/>
            <a:ext cx="3254400" cy="0"/>
          </a:xfrm>
          <a:prstGeom prst="line">
            <a:avLst/>
          </a:prstGeom>
          <a:ln w="381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8C51BF5-BCAE-4603-85F6-4004D94F1DBA}"/>
              </a:ext>
            </a:extLst>
          </p:cNvPr>
          <p:cNvSpPr/>
          <p:nvPr/>
        </p:nvSpPr>
        <p:spPr>
          <a:xfrm>
            <a:off x="5526290" y="1631253"/>
            <a:ext cx="1513235" cy="338554"/>
          </a:xfrm>
          <a:prstGeom prst="rect">
            <a:avLst/>
          </a:prstGeom>
        </p:spPr>
        <p:txBody>
          <a:bodyPr wrap="none" lIns="0" tIns="0" rIns="0" bIns="0">
            <a:spAutoFit/>
          </a:bodyPr>
          <a:lstStyle/>
          <a:p>
            <a:r>
              <a:rPr lang="en-US" sz="2200">
                <a:solidFill>
                  <a:schemeClr val="accent3"/>
                </a:solidFill>
                <a:latin typeface="+mj-lt"/>
                <a:cs typeface="Segoe UI Semilight" panose="020B0402040204020203" pitchFamily="34" charset="0"/>
              </a:rPr>
              <a:t>Momentum</a:t>
            </a:r>
            <a:endParaRPr lang="en-US" sz="2200">
              <a:solidFill>
                <a:schemeClr val="accent3"/>
              </a:solidFill>
              <a:latin typeface="+mj-lt"/>
            </a:endParaRPr>
          </a:p>
        </p:txBody>
      </p:sp>
      <p:sp>
        <p:nvSpPr>
          <p:cNvPr id="80" name="Rectangle 79">
            <a:extLst>
              <a:ext uri="{FF2B5EF4-FFF2-40B4-BE49-F238E27FC236}">
                <a16:creationId xmlns:a16="http://schemas.microsoft.com/office/drawing/2014/main" id="{59EA12C1-D6E4-4097-9680-2A8348595BE5}"/>
              </a:ext>
            </a:extLst>
          </p:cNvPr>
          <p:cNvSpPr/>
          <p:nvPr/>
        </p:nvSpPr>
        <p:spPr>
          <a:xfrm>
            <a:off x="8874068" y="1631253"/>
            <a:ext cx="849592" cy="338554"/>
          </a:xfrm>
          <a:prstGeom prst="rect">
            <a:avLst/>
          </a:prstGeom>
        </p:spPr>
        <p:txBody>
          <a:bodyPr wrap="none" lIns="0" tIns="0" rIns="0" bIns="0">
            <a:spAutoFit/>
          </a:bodyPr>
          <a:lstStyle/>
          <a:p>
            <a:r>
              <a:rPr lang="en-US" sz="2200">
                <a:solidFill>
                  <a:schemeClr val="accent3"/>
                </a:solidFill>
                <a:latin typeface="+mj-lt"/>
                <a:cs typeface="Segoe UI Semilight" panose="020B0402040204020203" pitchFamily="34" charset="0"/>
              </a:rPr>
              <a:t>Access</a:t>
            </a:r>
            <a:endParaRPr lang="en-US" sz="2200">
              <a:solidFill>
                <a:schemeClr val="accent3"/>
              </a:solidFill>
              <a:latin typeface="+mj-lt"/>
            </a:endParaRPr>
          </a:p>
        </p:txBody>
      </p:sp>
      <p:sp>
        <p:nvSpPr>
          <p:cNvPr id="99" name="Rectangle 98">
            <a:extLst>
              <a:ext uri="{FF2B5EF4-FFF2-40B4-BE49-F238E27FC236}">
                <a16:creationId xmlns:a16="http://schemas.microsoft.com/office/drawing/2014/main" id="{CDF1E3D6-DAD1-4B2D-AC11-4B80CB480DE0}"/>
              </a:ext>
            </a:extLst>
          </p:cNvPr>
          <p:cNvSpPr/>
          <p:nvPr/>
        </p:nvSpPr>
        <p:spPr bwMode="auto">
          <a:xfrm>
            <a:off x="5010271" y="4469953"/>
            <a:ext cx="3254947" cy="179908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72000" rIns="90000" bIns="72000" numCol="1" spcCol="0" rtlCol="0" fromWordArt="0" anchor="t" anchorCtr="0" forceAA="0" compatLnSpc="1">
            <a:prstTxWarp prst="textNoShape">
              <a:avLst/>
            </a:prstTxWarp>
            <a:noAutofit/>
          </a:bodyPr>
          <a:lstStyle/>
          <a:p>
            <a:pPr>
              <a:spcBef>
                <a:spcPts val="600"/>
              </a:spcBef>
              <a:spcAft>
                <a:spcPts val="300"/>
              </a:spcAft>
            </a:pPr>
            <a:r>
              <a:rPr lang="en-US" sz="1800">
                <a:solidFill>
                  <a:schemeClr val="tx1"/>
                </a:solidFill>
              </a:rPr>
              <a:t>Launch Promotion</a:t>
            </a:r>
          </a:p>
          <a:p>
            <a:pPr>
              <a:spcBef>
                <a:spcPts val="600"/>
              </a:spcBef>
              <a:spcAft>
                <a:spcPts val="300"/>
              </a:spcAft>
            </a:pPr>
            <a:r>
              <a:rPr lang="en-US" sz="1800">
                <a:solidFill>
                  <a:schemeClr val="tx1"/>
                </a:solidFill>
              </a:rPr>
              <a:t>Joint Marketing</a:t>
            </a:r>
          </a:p>
        </p:txBody>
      </p:sp>
      <p:sp>
        <p:nvSpPr>
          <p:cNvPr id="100" name="Rectangle 99">
            <a:extLst>
              <a:ext uri="{FF2B5EF4-FFF2-40B4-BE49-F238E27FC236}">
                <a16:creationId xmlns:a16="http://schemas.microsoft.com/office/drawing/2014/main" id="{2422E382-22DE-425E-920C-A9431F299EAF}"/>
              </a:ext>
            </a:extLst>
          </p:cNvPr>
          <p:cNvSpPr/>
          <p:nvPr/>
        </p:nvSpPr>
        <p:spPr bwMode="auto">
          <a:xfrm>
            <a:off x="8358050" y="4469953"/>
            <a:ext cx="3254947" cy="179908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72000" rIns="90000" bIns="72000" numCol="1" spcCol="0" rtlCol="0" fromWordArt="0" anchor="t" anchorCtr="0" forceAA="0" compatLnSpc="1">
            <a:prstTxWarp prst="textNoShape">
              <a:avLst/>
            </a:prstTxWarp>
            <a:noAutofit/>
          </a:bodyPr>
          <a:lstStyle/>
          <a:p>
            <a:pPr>
              <a:spcBef>
                <a:spcPts val="600"/>
              </a:spcBef>
              <a:spcAft>
                <a:spcPts val="300"/>
              </a:spcAft>
            </a:pPr>
            <a:r>
              <a:rPr lang="en-US" sz="1800">
                <a:solidFill>
                  <a:schemeClr val="tx1"/>
                </a:solidFill>
              </a:rPr>
              <a:t>Lead Sharing and Qualification</a:t>
            </a:r>
          </a:p>
          <a:p>
            <a:pPr>
              <a:spcBef>
                <a:spcPts val="600"/>
              </a:spcBef>
              <a:spcAft>
                <a:spcPts val="300"/>
              </a:spcAft>
            </a:pPr>
            <a:r>
              <a:rPr lang="en-US" sz="1800">
                <a:solidFill>
                  <a:schemeClr val="tx1"/>
                </a:solidFill>
              </a:rPr>
              <a:t>Joint Selling</a:t>
            </a:r>
          </a:p>
          <a:p>
            <a:pPr>
              <a:spcBef>
                <a:spcPts val="600"/>
              </a:spcBef>
              <a:spcAft>
                <a:spcPts val="300"/>
              </a:spcAft>
            </a:pPr>
            <a:r>
              <a:rPr lang="en-US" sz="1800">
                <a:solidFill>
                  <a:schemeClr val="tx1"/>
                </a:solidFill>
              </a:rPr>
              <a:t>Incentives To Sell Your Service</a:t>
            </a:r>
          </a:p>
        </p:txBody>
      </p:sp>
      <p:cxnSp>
        <p:nvCxnSpPr>
          <p:cNvPr id="101" name="Straight Connector 100">
            <a:extLst>
              <a:ext uri="{FF2B5EF4-FFF2-40B4-BE49-F238E27FC236}">
                <a16:creationId xmlns:a16="http://schemas.microsoft.com/office/drawing/2014/main" id="{5E040DD6-554B-44F6-AA14-66F1966663F6}"/>
              </a:ext>
            </a:extLst>
          </p:cNvPr>
          <p:cNvCxnSpPr/>
          <p:nvPr/>
        </p:nvCxnSpPr>
        <p:spPr>
          <a:xfrm>
            <a:off x="5010818" y="4469953"/>
            <a:ext cx="3254400" cy="0"/>
          </a:xfrm>
          <a:prstGeom prst="line">
            <a:avLst/>
          </a:prstGeom>
          <a:ln w="381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99B4C64-AAD4-4EA1-9243-4F686904AFE5}"/>
              </a:ext>
            </a:extLst>
          </p:cNvPr>
          <p:cNvCxnSpPr/>
          <p:nvPr/>
        </p:nvCxnSpPr>
        <p:spPr>
          <a:xfrm>
            <a:off x="8358597" y="4469953"/>
            <a:ext cx="3254400" cy="0"/>
          </a:xfrm>
          <a:prstGeom prst="line">
            <a:avLst/>
          </a:prstGeom>
          <a:ln w="381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9AB84E77-5B3A-41C2-87E0-9830AD2A9FD7}"/>
              </a:ext>
            </a:extLst>
          </p:cNvPr>
          <p:cNvSpPr/>
          <p:nvPr/>
        </p:nvSpPr>
        <p:spPr>
          <a:xfrm>
            <a:off x="5526290" y="4065907"/>
            <a:ext cx="1317540" cy="338554"/>
          </a:xfrm>
          <a:prstGeom prst="rect">
            <a:avLst/>
          </a:prstGeom>
        </p:spPr>
        <p:txBody>
          <a:bodyPr wrap="none" lIns="0" tIns="0" rIns="0" bIns="0">
            <a:spAutoFit/>
          </a:bodyPr>
          <a:lstStyle/>
          <a:p>
            <a:r>
              <a:rPr lang="en-US" sz="2200">
                <a:solidFill>
                  <a:schemeClr val="accent3"/>
                </a:solidFill>
                <a:latin typeface="+mj-lt"/>
                <a:cs typeface="Segoe UI Semilight" panose="020B0402040204020203" pitchFamily="34" charset="0"/>
              </a:rPr>
              <a:t>Marketing</a:t>
            </a:r>
            <a:endParaRPr lang="en-US" sz="2200">
              <a:solidFill>
                <a:schemeClr val="accent3"/>
              </a:solidFill>
              <a:latin typeface="+mj-lt"/>
            </a:endParaRPr>
          </a:p>
        </p:txBody>
      </p:sp>
      <p:sp>
        <p:nvSpPr>
          <p:cNvPr id="108" name="Rectangle 107">
            <a:extLst>
              <a:ext uri="{FF2B5EF4-FFF2-40B4-BE49-F238E27FC236}">
                <a16:creationId xmlns:a16="http://schemas.microsoft.com/office/drawing/2014/main" id="{87F4624B-816E-421F-B402-2E427DCBC64F}"/>
              </a:ext>
            </a:extLst>
          </p:cNvPr>
          <p:cNvSpPr/>
          <p:nvPr/>
        </p:nvSpPr>
        <p:spPr>
          <a:xfrm>
            <a:off x="8874068" y="4065907"/>
            <a:ext cx="647613" cy="338554"/>
          </a:xfrm>
          <a:prstGeom prst="rect">
            <a:avLst/>
          </a:prstGeom>
        </p:spPr>
        <p:txBody>
          <a:bodyPr wrap="none" lIns="0" tIns="0" rIns="0" bIns="0">
            <a:spAutoFit/>
          </a:bodyPr>
          <a:lstStyle/>
          <a:p>
            <a:r>
              <a:rPr lang="en-US" sz="2200">
                <a:solidFill>
                  <a:schemeClr val="accent3"/>
                </a:solidFill>
                <a:latin typeface="+mj-lt"/>
                <a:cs typeface="Segoe UI Semilight" panose="020B0402040204020203" pitchFamily="34" charset="0"/>
              </a:rPr>
              <a:t>Sales</a:t>
            </a:r>
            <a:endParaRPr lang="en-US" sz="2200">
              <a:solidFill>
                <a:schemeClr val="accent3"/>
              </a:solidFill>
              <a:latin typeface="+mj-lt"/>
            </a:endParaRPr>
          </a:p>
        </p:txBody>
      </p:sp>
    </p:spTree>
    <p:extLst>
      <p:ext uri="{BB962C8B-B14F-4D97-AF65-F5344CB8AC3E}">
        <p14:creationId xmlns:p14="http://schemas.microsoft.com/office/powerpoint/2010/main" val="135100622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89D56C06FDC54496B13847F4F6F341" ma:contentTypeVersion="10" ma:contentTypeDescription="Create a new document." ma:contentTypeScope="" ma:versionID="e648b26e3e0a6277fe926d33740d240f">
  <xsd:schema xmlns:xsd="http://www.w3.org/2001/XMLSchema" xmlns:xs="http://www.w3.org/2001/XMLSchema" xmlns:p="http://schemas.microsoft.com/office/2006/metadata/properties" xmlns:ns2="157cc1b6-ec24-4701-bf76-56157dfe430f" xmlns:ns3="788e6f2c-47ff-4979-88ee-e98d8178f1f7" targetNamespace="http://schemas.microsoft.com/office/2006/metadata/properties" ma:root="true" ma:fieldsID="573808f60caf6276c4e8a9f9d7612bec" ns2:_="" ns3:_="">
    <xsd:import namespace="157cc1b6-ec24-4701-bf76-56157dfe430f"/>
    <xsd:import namespace="788e6f2c-47ff-4979-88ee-e98d8178f1f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7cc1b6-ec24-4701-bf76-56157dfe430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88e6f2c-47ff-4979-88ee-e98d8178f1f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88e6f2c-47ff-4979-88ee-e98d8178f1f7">
      <UserInfo>
        <DisplayName>Yvonne Muench</DisplayName>
        <AccountId>25</AccountId>
        <AccountType/>
      </UserInfo>
      <UserInfo>
        <DisplayName>Justin Holzwarth</DisplayName>
        <AccountId>316</AccountId>
        <AccountType/>
      </UserInfo>
      <UserInfo>
        <DisplayName>Kate Gibbons</DisplayName>
        <AccountId>67</AccountId>
        <AccountType/>
      </UserInfo>
      <UserInfo>
        <DisplayName>Ted Roduner</DisplayName>
        <AccountId>639</AccountId>
        <AccountType/>
      </UserInfo>
      <UserInfo>
        <DisplayName>Ricardo Villalobos</DisplayName>
        <AccountId>66</AccountId>
        <AccountType/>
      </UserInfo>
      <UserInfo>
        <DisplayName>Patrick Butler Monterde</DisplayName>
        <AccountId>196</AccountId>
        <AccountType/>
      </UserInfo>
      <UserInfo>
        <DisplayName>Rajesh Ramabathiran</DisplayName>
        <AccountId>204</AccountId>
        <AccountType/>
      </UserInfo>
      <UserInfo>
        <DisplayName>Warren Wilbee (W^3)</DisplayName>
        <AccountId>989</AccountId>
        <AccountType/>
      </UserInfo>
      <UserInfo>
        <DisplayName>Paul DeBaun</DisplayName>
        <AccountId>990</AccountId>
        <AccountType/>
      </UserInfo>
      <UserInfo>
        <DisplayName>Juhi Saha</DisplayName>
        <AccountId>991</AccountId>
        <AccountType/>
      </UserInfo>
      <UserInfo>
        <DisplayName>Bill Lyle</DisplayName>
        <AccountId>992</AccountId>
        <AccountType/>
      </UserInfo>
      <UserInfo>
        <DisplayName>Frank Meng</DisplayName>
        <AccountId>993</AccountId>
        <AccountType/>
      </UserInfo>
      <UserInfo>
        <DisplayName>Harsha Viswanathan</DisplayName>
        <AccountId>994</AccountId>
        <AccountType/>
      </UserInfo>
      <UserInfo>
        <DisplayName>Kevin Boyle</DisplayName>
        <AccountId>995</AccountId>
        <AccountType/>
      </UserInfo>
      <UserInfo>
        <DisplayName>Lisa Saulter</DisplayName>
        <AccountId>996</AccountId>
        <AccountType/>
      </UserInfo>
      <UserInfo>
        <DisplayName>Reza Alizadeh</DisplayName>
        <AccountId>997</AccountId>
        <AccountType/>
      </UserInfo>
      <UserInfo>
        <DisplayName>Adebisi Oje</DisplayName>
        <AccountId>998</AccountId>
        <AccountType/>
      </UserInfo>
      <UserInfo>
        <DisplayName>Mathew Taylor</DisplayName>
        <AccountId>999</AccountId>
        <AccountType/>
      </UserInfo>
      <UserInfo>
        <DisplayName>Courtney Greer</DisplayName>
        <AccountId>1000</AccountId>
        <AccountType/>
      </UserInfo>
      <UserInfo>
        <DisplayName>Christina Lee</DisplayName>
        <AccountId>1001</AccountId>
        <AccountType/>
      </UserInfo>
      <UserInfo>
        <DisplayName>Chetesh Devchand</DisplayName>
        <AccountId>1002</AccountId>
        <AccountType/>
      </UserInfo>
    </SharedWithUsers>
    <LastSharedByUser xmlns="788e6f2c-47ff-4979-88ee-e98d8178f1f7">kevidal@microsoft.com</LastSharedByUser>
    <LastSharedByTime xmlns="788e6f2c-47ff-4979-88ee-e98d8178f1f7">2018-06-11T23:39:36+00:00</LastSharedByTime>
  </documentManagement>
</p:properties>
</file>

<file path=customXml/itemProps1.xml><?xml version="1.0" encoding="utf-8"?>
<ds:datastoreItem xmlns:ds="http://schemas.openxmlformats.org/officeDocument/2006/customXml" ds:itemID="{FB8A4F2C-9788-4999-A50B-F7BAED2054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7cc1b6-ec24-4701-bf76-56157dfe430f"/>
    <ds:schemaRef ds:uri="788e6f2c-47ff-4979-88ee-e98d8178f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788e6f2c-47ff-4979-88ee-e98d8178f1f7"/>
    <ds:schemaRef ds:uri="157cc1b6-ec24-4701-bf76-56157dfe430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577</TotalTime>
  <Words>2413</Words>
  <Application>Microsoft Office PowerPoint</Application>
  <PresentationFormat>Widescreen</PresentationFormat>
  <Paragraphs>512</Paragraphs>
  <Slides>34</Slides>
  <Notes>16</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6" baseType="lpstr">
      <vt:lpstr>Segoe UI (Body)</vt:lpstr>
      <vt:lpstr>Arial</vt:lpstr>
      <vt:lpstr>Calibri</vt:lpstr>
      <vt:lpstr>Consolas</vt:lpstr>
      <vt:lpstr>Segoe UI</vt:lpstr>
      <vt:lpstr>Segoe UI Light</vt:lpstr>
      <vt:lpstr>Segoe UI Semibold</vt:lpstr>
      <vt:lpstr>Segoe UI Semilight</vt:lpstr>
      <vt:lpstr>Symbol</vt:lpstr>
      <vt:lpstr>Wingdings</vt:lpstr>
      <vt:lpstr>5-50195_Microsoft_Build_Template</vt:lpstr>
      <vt:lpstr>think-cell Slide</vt:lpstr>
      <vt:lpstr>Building Apps and Services for Azure Marketplace &amp; AppSource</vt:lpstr>
      <vt:lpstr>Agenda </vt:lpstr>
      <vt:lpstr>PowerPoint Presentation</vt:lpstr>
      <vt:lpstr>Grounding Principles</vt:lpstr>
      <vt:lpstr>1 cloud marketplace : 2 storefronts</vt:lpstr>
      <vt:lpstr>Azure Marketplace</vt:lpstr>
      <vt:lpstr>AppSource</vt:lpstr>
      <vt:lpstr>One Cloud Marketplace, Two Storefronts Where Customers can find, try and buy/deploy industry leading cloud solutions from Microsoft Partners</vt:lpstr>
      <vt:lpstr>A Growth Lever For Your Business Cloud marketplace is the launch pad for joint go-to-market with Microsoft</vt:lpstr>
      <vt:lpstr>Azure Marketplace – Market Leading Solutions </vt:lpstr>
      <vt:lpstr>AppSource - Industry and Productivity</vt:lpstr>
      <vt:lpstr>Marketplace Flow</vt:lpstr>
      <vt:lpstr>Marketplace Publishing Options Choose the ideal publishing option based on how you sell your solution</vt:lpstr>
      <vt:lpstr>Marketplace Benefits Overview Benefits are FREE to all publishers and new offers. </vt:lpstr>
      <vt:lpstr>PowerPoint Presentation</vt:lpstr>
      <vt:lpstr>Marketplace New Investments</vt:lpstr>
      <vt:lpstr>SaaS Applications</vt:lpstr>
      <vt:lpstr>SaaS Applications</vt:lpstr>
      <vt:lpstr>SaaS Applications: Requirements </vt:lpstr>
      <vt:lpstr>SaaS Subscriptions: User Flow</vt:lpstr>
      <vt:lpstr>SaaS Subscriptions: User Flow API</vt:lpstr>
      <vt:lpstr>Container Images </vt:lpstr>
      <vt:lpstr>Containers Images</vt:lpstr>
      <vt:lpstr>Containers Images at Launch</vt:lpstr>
      <vt:lpstr>Private Offers</vt:lpstr>
      <vt:lpstr>Private Offers</vt:lpstr>
      <vt:lpstr>Private Offers: 3 Steps to custom deals</vt:lpstr>
      <vt:lpstr> Consulting Services</vt:lpstr>
      <vt:lpstr>Consulting Services</vt:lpstr>
      <vt:lpstr>Publishing a Consulting Service Offer Now live in the United States</vt:lpstr>
      <vt:lpstr>Wrapping Up</vt:lpstr>
      <vt:lpstr>In Review</vt:lpstr>
      <vt:lpstr>Get Started</vt:lpstr>
      <vt:lpstr> 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Vidal</dc:creator>
  <cp:lastModifiedBy>Keith Vidal</cp:lastModifiedBy>
  <cp:revision>5</cp:revision>
  <dcterms:modified xsi:type="dcterms:W3CDTF">2018-06-19T23:02:46Z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20;#Washington State Convention and Trade Center|2ebf141d-f871-4cc9-bf08-f87f112ab464</vt:lpwstr>
  </property>
  <property fmtid="{D5CDD505-2E9C-101B-9397-08002B2CF9AE}" pid="6" name="Track">
    <vt:lpwstr/>
  </property>
  <property fmtid="{D5CDD505-2E9C-101B-9397-08002B2CF9AE}" pid="7" name="Event Location">
    <vt:lpwstr>19;#Seattle|54f46ed2-c77e-4a59-b182-a4171fdb0d11</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Owner">
    <vt:lpwstr>maryfj@microsoft.com</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TaxKeyword">
    <vt:lpwstr>42;#Microsoft Build|98156d08-f86c-467a-ad79-de9e9c534df7</vt:lpwstr>
  </property>
  <property fmtid="{D5CDD505-2E9C-101B-9397-08002B2CF9AE}" pid="20" name="Event Name">
    <vt:lpwstr>45;#Build|58542b36-5bf5-46a6-a53f-a41fb7a73785</vt:lpwstr>
  </property>
  <property fmtid="{D5CDD505-2E9C-101B-9397-08002B2CF9AE}" pid="21" name="Audience1">
    <vt:lpwstr/>
  </property>
  <property fmtid="{D5CDD505-2E9C-101B-9397-08002B2CF9AE}" pid="22" name="ContentTypeId">
    <vt:lpwstr>0x0101008D89D56C06FDC54496B13847F4F6F341</vt:lpwstr>
  </property>
  <property fmtid="{D5CDD505-2E9C-101B-9397-08002B2CF9AE}" pid="23" name="_CopySource">
    <vt:lpwstr>http://null</vt:lpwstr>
  </property>
</Properties>
</file>